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274" r:id="rId2"/>
    <p:sldId id="665" r:id="rId3"/>
    <p:sldId id="667" r:id="rId4"/>
    <p:sldId id="668" r:id="rId5"/>
    <p:sldId id="669" r:id="rId6"/>
    <p:sldId id="670" r:id="rId7"/>
    <p:sldId id="671" r:id="rId8"/>
    <p:sldId id="672" r:id="rId9"/>
    <p:sldId id="673" r:id="rId10"/>
    <p:sldId id="674" r:id="rId11"/>
    <p:sldId id="675" r:id="rId12"/>
    <p:sldId id="676" r:id="rId13"/>
    <p:sldId id="711" r:id="rId14"/>
    <p:sldId id="712" r:id="rId15"/>
    <p:sldId id="713" r:id="rId16"/>
    <p:sldId id="714" r:id="rId17"/>
    <p:sldId id="715" r:id="rId18"/>
    <p:sldId id="716" r:id="rId19"/>
    <p:sldId id="717" r:id="rId20"/>
    <p:sldId id="718" r:id="rId21"/>
    <p:sldId id="719" r:id="rId22"/>
    <p:sldId id="720" r:id="rId23"/>
    <p:sldId id="721" r:id="rId24"/>
    <p:sldId id="722" r:id="rId25"/>
    <p:sldId id="723" r:id="rId26"/>
    <p:sldId id="724" r:id="rId27"/>
    <p:sldId id="725" r:id="rId28"/>
    <p:sldId id="726" r:id="rId29"/>
    <p:sldId id="727" r:id="rId30"/>
    <p:sldId id="728" r:id="rId31"/>
    <p:sldId id="729" r:id="rId32"/>
    <p:sldId id="730" r:id="rId33"/>
    <p:sldId id="731" r:id="rId34"/>
    <p:sldId id="732" r:id="rId35"/>
    <p:sldId id="733" r:id="rId36"/>
    <p:sldId id="734" r:id="rId37"/>
    <p:sldId id="735" r:id="rId38"/>
    <p:sldId id="736" r:id="rId39"/>
    <p:sldId id="737" r:id="rId40"/>
    <p:sldId id="710" r:id="rId41"/>
  </p:sldIdLst>
  <p:sldSz cx="9144000" cy="6858000" type="screen4x3"/>
  <p:notesSz cx="6858000" cy="9296400"/>
  <p:defaultTextStyle>
    <a:defPPr>
      <a:defRPr lang="en-US"/>
    </a:defPPr>
    <a:lvl1pPr algn="l" rtl="0" fontAlgn="base">
      <a:lnSpc>
        <a:spcPct val="90000"/>
      </a:lnSpc>
      <a:spcBef>
        <a:spcPct val="20000"/>
      </a:spcBef>
      <a:spcAft>
        <a:spcPct val="0"/>
      </a:spcAft>
      <a:buChar char="•"/>
      <a:defRPr sz="2800" kern="1200">
        <a:solidFill>
          <a:schemeClr val="bg1"/>
        </a:solidFill>
        <a:latin typeface="Times" pitchFamily="18" charset="0"/>
        <a:ea typeface="+mn-ea"/>
        <a:cs typeface="+mn-cs"/>
      </a:defRPr>
    </a:lvl1pPr>
    <a:lvl2pPr marL="457200" algn="l" rtl="0" fontAlgn="base">
      <a:lnSpc>
        <a:spcPct val="90000"/>
      </a:lnSpc>
      <a:spcBef>
        <a:spcPct val="20000"/>
      </a:spcBef>
      <a:spcAft>
        <a:spcPct val="0"/>
      </a:spcAft>
      <a:buChar char="•"/>
      <a:defRPr sz="2800" kern="1200">
        <a:solidFill>
          <a:schemeClr val="bg1"/>
        </a:solidFill>
        <a:latin typeface="Times" pitchFamily="18" charset="0"/>
        <a:ea typeface="+mn-ea"/>
        <a:cs typeface="+mn-cs"/>
      </a:defRPr>
    </a:lvl2pPr>
    <a:lvl3pPr marL="914400" algn="l" rtl="0" fontAlgn="base">
      <a:lnSpc>
        <a:spcPct val="90000"/>
      </a:lnSpc>
      <a:spcBef>
        <a:spcPct val="20000"/>
      </a:spcBef>
      <a:spcAft>
        <a:spcPct val="0"/>
      </a:spcAft>
      <a:buChar char="•"/>
      <a:defRPr sz="2800" kern="1200">
        <a:solidFill>
          <a:schemeClr val="bg1"/>
        </a:solidFill>
        <a:latin typeface="Times" pitchFamily="18" charset="0"/>
        <a:ea typeface="+mn-ea"/>
        <a:cs typeface="+mn-cs"/>
      </a:defRPr>
    </a:lvl3pPr>
    <a:lvl4pPr marL="1371600" algn="l" rtl="0" fontAlgn="base">
      <a:lnSpc>
        <a:spcPct val="90000"/>
      </a:lnSpc>
      <a:spcBef>
        <a:spcPct val="20000"/>
      </a:spcBef>
      <a:spcAft>
        <a:spcPct val="0"/>
      </a:spcAft>
      <a:buChar char="•"/>
      <a:defRPr sz="2800" kern="1200">
        <a:solidFill>
          <a:schemeClr val="bg1"/>
        </a:solidFill>
        <a:latin typeface="Times" pitchFamily="18" charset="0"/>
        <a:ea typeface="+mn-ea"/>
        <a:cs typeface="+mn-cs"/>
      </a:defRPr>
    </a:lvl4pPr>
    <a:lvl5pPr marL="1828800" algn="l" rtl="0" fontAlgn="base">
      <a:lnSpc>
        <a:spcPct val="90000"/>
      </a:lnSpc>
      <a:spcBef>
        <a:spcPct val="20000"/>
      </a:spcBef>
      <a:spcAft>
        <a:spcPct val="0"/>
      </a:spcAft>
      <a:buChar char="•"/>
      <a:defRPr sz="2800" kern="1200">
        <a:solidFill>
          <a:schemeClr val="bg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bg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bg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bg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bg1"/>
        </a:solidFill>
        <a:latin typeface="Times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60000"/>
    <a:srgbClr val="B40000"/>
    <a:srgbClr val="B80000"/>
    <a:srgbClr val="FF6600"/>
    <a:srgbClr val="292929"/>
    <a:srgbClr val="FF020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810" autoAdjust="0"/>
    <p:restoredTop sz="90961" autoAdjust="0"/>
  </p:normalViewPr>
  <p:slideViewPr>
    <p:cSldViewPr>
      <p:cViewPr varScale="1">
        <p:scale>
          <a:sx n="55" d="100"/>
          <a:sy n="55" d="100"/>
        </p:scale>
        <p:origin x="78" y="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65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fld id="{8B4AEF61-C6CD-4846-9982-DC5749B8B09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137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63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86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6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6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fld id="{37427236-3604-4401-8F5A-0426EFCE8C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1530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D23AF1-A490-48B1-A867-08F16863D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8E7C21-E513-44E9-B773-3462AFCDBD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9B10C9-F1A8-4EBF-B326-4F63E36740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12FF1E-C493-40EC-9777-F62DB80632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BF7E0A-9C7A-453D-AAD2-7F1E8FF6A7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83CAE6-DEB9-4206-ADC3-E4C13EE6B1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3A1588-90CF-47B1-B2CF-B3BAE8B0FB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CEEF4C-03A5-44C2-B0C4-32B51C5DC0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9B0C4B-B342-4C3E-AD9A-EEF138FBB2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7E2BA1-C0ED-4DA2-86B7-ADFF13EA03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485E55-EB42-44BF-9E41-B65783717E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6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fld id="{D064F378-FFB2-4E18-B947-574882B2AF5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3200" b="1" u="sng" dirty="0">
                <a:solidFill>
                  <a:srgbClr val="FFEF02"/>
                </a:solidFill>
              </a:rPr>
              <a:t>Outline of Today’s Discussion</a:t>
            </a:r>
            <a:endParaRPr lang="en-US" sz="3200" b="1" u="sng" dirty="0">
              <a:solidFill>
                <a:srgbClr val="FFFB0F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8839200" cy="48006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400" b="1" dirty="0">
                <a:solidFill>
                  <a:schemeClr val="bg1"/>
                </a:solidFill>
              </a:rPr>
              <a:t>Those Pesky </a:t>
            </a:r>
            <a:r>
              <a:rPr lang="en-US" sz="2400" b="1" dirty="0" smtClean="0">
                <a:solidFill>
                  <a:schemeClr val="bg1"/>
                </a:solidFill>
              </a:rPr>
              <a:t>Partials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endParaRPr lang="en-US" sz="2400" b="1" dirty="0" smtClean="0">
              <a:solidFill>
                <a:schemeClr val="bg1"/>
              </a:solidFill>
            </a:endParaRP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400" b="1" dirty="0" smtClean="0">
                <a:solidFill>
                  <a:schemeClr val="bg1"/>
                </a:solidFill>
              </a:rPr>
              <a:t>Seeing </a:t>
            </a:r>
            <a:r>
              <a:rPr lang="en-US" sz="2400" b="1" dirty="0">
                <a:solidFill>
                  <a:schemeClr val="bg1"/>
                </a:solidFill>
              </a:rPr>
              <a:t>the not-quite-so-big picture						Parsimony: Is it worth it</a:t>
            </a:r>
            <a:r>
              <a:rPr lang="en-US" sz="2400" b="1" dirty="0" smtClean="0">
                <a:solidFill>
                  <a:schemeClr val="bg1"/>
                </a:solidFill>
              </a:rPr>
              <a:t>?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endParaRPr lang="en-US" sz="2400" b="1" dirty="0" smtClean="0">
              <a:solidFill>
                <a:schemeClr val="bg1"/>
              </a:solidFill>
            </a:endParaRP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400" b="1" dirty="0" smtClean="0">
                <a:solidFill>
                  <a:schemeClr val="bg1"/>
                </a:solidFill>
              </a:rPr>
              <a:t>The </a:t>
            </a:r>
            <a:r>
              <a:rPr lang="en-US" sz="2400" b="1" dirty="0">
                <a:solidFill>
                  <a:schemeClr val="bg1"/>
                </a:solidFill>
              </a:rPr>
              <a:t>Collinearity Problem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endParaRPr lang="en-US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solidFill>
                  <a:schemeClr val="bg1"/>
                </a:solidFill>
              </a:rPr>
              <a:t>Those Pesky Partials</a:t>
            </a:r>
          </a:p>
        </p:txBody>
      </p:sp>
      <p:sp>
        <p:nvSpPr>
          <p:cNvPr id="524291" name="Text Box 3"/>
          <p:cNvSpPr txBox="1">
            <a:spLocks noChangeArrowheads="1"/>
          </p:cNvSpPr>
          <p:nvPr/>
        </p:nvSpPr>
        <p:spPr bwMode="auto">
          <a:xfrm>
            <a:off x="304800" y="5176838"/>
            <a:ext cx="8610600" cy="12239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>
              <a:buFontTx/>
              <a:buNone/>
            </a:pPr>
            <a:r>
              <a:rPr lang="en-US" sz="2400"/>
              <a:t>Critical Thinking Questions:</a:t>
            </a:r>
          </a:p>
          <a:p>
            <a:pPr marL="342900" indent="-342900" algn="ctr">
              <a:buFontTx/>
              <a:buNone/>
            </a:pPr>
            <a:r>
              <a:rPr lang="en-US" sz="2400"/>
              <a:t>How are </a:t>
            </a:r>
            <a:r>
              <a:rPr lang="en-US" sz="2400">
                <a:solidFill>
                  <a:srgbClr val="FFFF00"/>
                </a:solidFill>
              </a:rPr>
              <a:t>zero-order r</a:t>
            </a:r>
            <a:r>
              <a:rPr lang="en-US" sz="2400" baseline="30000">
                <a:solidFill>
                  <a:srgbClr val="FFFF00"/>
                </a:solidFill>
              </a:rPr>
              <a:t>2</a:t>
            </a:r>
            <a:r>
              <a:rPr lang="en-US" sz="2400"/>
              <a:t> and partial </a:t>
            </a:r>
            <a:r>
              <a:rPr lang="en-US" sz="2400">
                <a:solidFill>
                  <a:srgbClr val="FFFF00"/>
                </a:solidFill>
              </a:rPr>
              <a:t>r</a:t>
            </a:r>
            <a:r>
              <a:rPr lang="en-US" sz="2400" baseline="30000">
                <a:solidFill>
                  <a:srgbClr val="FFFF00"/>
                </a:solidFill>
              </a:rPr>
              <a:t>2</a:t>
            </a:r>
            <a:r>
              <a:rPr lang="en-US" sz="2400"/>
              <a:t> similar? </a:t>
            </a:r>
          </a:p>
          <a:p>
            <a:pPr marL="342900" indent="-342900" algn="ctr">
              <a:buFontTx/>
              <a:buNone/>
            </a:pPr>
            <a:r>
              <a:rPr lang="en-US" sz="2400"/>
              <a:t>How are they and different?</a:t>
            </a:r>
            <a:endParaRPr lang="en-US"/>
          </a:p>
        </p:txBody>
      </p:sp>
      <p:pic>
        <p:nvPicPr>
          <p:cNvPr id="524292" name="Picture 4" descr="partial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473200"/>
            <a:ext cx="4343400" cy="3617913"/>
          </a:xfrm>
          <a:prstGeom prst="rect">
            <a:avLst/>
          </a:prstGeom>
          <a:noFill/>
        </p:spPr>
      </p:pic>
      <p:sp>
        <p:nvSpPr>
          <p:cNvPr id="524293" name="Text Box 5"/>
          <p:cNvSpPr txBox="1">
            <a:spLocks noChangeArrowheads="1"/>
          </p:cNvSpPr>
          <p:nvPr/>
        </p:nvSpPr>
        <p:spPr bwMode="auto">
          <a:xfrm>
            <a:off x="6553200" y="4267200"/>
            <a:ext cx="1939925" cy="476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>
                <a:solidFill>
                  <a:schemeClr val="bg2"/>
                </a:solidFill>
              </a:rPr>
              <a:t>Semi-partial</a:t>
            </a:r>
          </a:p>
        </p:txBody>
      </p:sp>
      <p:sp>
        <p:nvSpPr>
          <p:cNvPr id="524294" name="Text Box 6"/>
          <p:cNvSpPr txBox="1">
            <a:spLocks noChangeArrowheads="1"/>
          </p:cNvSpPr>
          <p:nvPr/>
        </p:nvSpPr>
        <p:spPr bwMode="auto">
          <a:xfrm>
            <a:off x="6629400" y="3124200"/>
            <a:ext cx="1111250" cy="476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>
                <a:solidFill>
                  <a:srgbClr val="FFFF00"/>
                </a:solidFill>
              </a:rPr>
              <a:t>Partial</a:t>
            </a:r>
          </a:p>
        </p:txBody>
      </p:sp>
      <p:sp>
        <p:nvSpPr>
          <p:cNvPr id="524295" name="Text Box 7"/>
          <p:cNvSpPr txBox="1">
            <a:spLocks noChangeArrowheads="1"/>
          </p:cNvSpPr>
          <p:nvPr/>
        </p:nvSpPr>
        <p:spPr bwMode="auto">
          <a:xfrm>
            <a:off x="6553200" y="2057400"/>
            <a:ext cx="1725613" cy="476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>
                <a:solidFill>
                  <a:srgbClr val="FFFF00"/>
                </a:solidFill>
              </a:rPr>
              <a:t>Zero-order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solidFill>
                  <a:schemeClr val="bg1"/>
                </a:solidFill>
              </a:rPr>
              <a:t>Those Pesky Partials</a:t>
            </a:r>
          </a:p>
        </p:txBody>
      </p:sp>
      <p:sp>
        <p:nvSpPr>
          <p:cNvPr id="525315" name="Text Box 3"/>
          <p:cNvSpPr txBox="1">
            <a:spLocks noChangeArrowheads="1"/>
          </p:cNvSpPr>
          <p:nvPr/>
        </p:nvSpPr>
        <p:spPr bwMode="auto">
          <a:xfrm>
            <a:off x="304800" y="5176838"/>
            <a:ext cx="8610600" cy="12239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>
              <a:buFontTx/>
              <a:buNone/>
            </a:pPr>
            <a:r>
              <a:rPr lang="en-US" sz="2400"/>
              <a:t>Critical Thinking Questions:</a:t>
            </a:r>
          </a:p>
          <a:p>
            <a:pPr marL="342900" indent="-342900" algn="ctr">
              <a:buFontTx/>
              <a:buNone/>
            </a:pPr>
            <a:r>
              <a:rPr lang="en-US" sz="2400"/>
              <a:t>How are </a:t>
            </a:r>
            <a:r>
              <a:rPr lang="en-US" sz="2400">
                <a:solidFill>
                  <a:srgbClr val="FFFF00"/>
                </a:solidFill>
              </a:rPr>
              <a:t>partial r</a:t>
            </a:r>
            <a:r>
              <a:rPr lang="en-US" sz="2400" baseline="30000">
                <a:solidFill>
                  <a:srgbClr val="FFFF00"/>
                </a:solidFill>
              </a:rPr>
              <a:t>2</a:t>
            </a:r>
            <a:r>
              <a:rPr lang="en-US" sz="2400"/>
              <a:t> and </a:t>
            </a:r>
            <a:r>
              <a:rPr lang="en-US" sz="2400">
                <a:solidFill>
                  <a:srgbClr val="FFFF00"/>
                </a:solidFill>
              </a:rPr>
              <a:t>semi-partial r</a:t>
            </a:r>
            <a:r>
              <a:rPr lang="en-US" sz="2400" baseline="30000">
                <a:solidFill>
                  <a:srgbClr val="FFFF00"/>
                </a:solidFill>
              </a:rPr>
              <a:t>2</a:t>
            </a:r>
            <a:r>
              <a:rPr lang="en-US" sz="2400"/>
              <a:t> similar? </a:t>
            </a:r>
          </a:p>
          <a:p>
            <a:pPr marL="342900" indent="-342900" algn="ctr">
              <a:buFontTx/>
              <a:buNone/>
            </a:pPr>
            <a:r>
              <a:rPr lang="en-US" sz="2400"/>
              <a:t>How are they and different?</a:t>
            </a:r>
            <a:endParaRPr lang="en-US"/>
          </a:p>
        </p:txBody>
      </p:sp>
      <p:pic>
        <p:nvPicPr>
          <p:cNvPr id="525316" name="Picture 4" descr="partial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473200"/>
            <a:ext cx="4343400" cy="3617913"/>
          </a:xfrm>
          <a:prstGeom prst="rect">
            <a:avLst/>
          </a:prstGeom>
          <a:noFill/>
        </p:spPr>
      </p:pic>
      <p:sp>
        <p:nvSpPr>
          <p:cNvPr id="525317" name="Text Box 5"/>
          <p:cNvSpPr txBox="1">
            <a:spLocks noChangeArrowheads="1"/>
          </p:cNvSpPr>
          <p:nvPr/>
        </p:nvSpPr>
        <p:spPr bwMode="auto">
          <a:xfrm>
            <a:off x="6553200" y="4267200"/>
            <a:ext cx="1939925" cy="476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>
                <a:solidFill>
                  <a:srgbClr val="FFFF00"/>
                </a:solidFill>
              </a:rPr>
              <a:t>Semi-partial</a:t>
            </a:r>
          </a:p>
        </p:txBody>
      </p:sp>
      <p:sp>
        <p:nvSpPr>
          <p:cNvPr id="525318" name="Text Box 6"/>
          <p:cNvSpPr txBox="1">
            <a:spLocks noChangeArrowheads="1"/>
          </p:cNvSpPr>
          <p:nvPr/>
        </p:nvSpPr>
        <p:spPr bwMode="auto">
          <a:xfrm>
            <a:off x="6629400" y="3124200"/>
            <a:ext cx="1111250" cy="476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>
                <a:solidFill>
                  <a:srgbClr val="FFFF00"/>
                </a:solidFill>
              </a:rPr>
              <a:t>Partial</a:t>
            </a:r>
          </a:p>
        </p:txBody>
      </p:sp>
      <p:sp>
        <p:nvSpPr>
          <p:cNvPr id="525319" name="Text Box 7"/>
          <p:cNvSpPr txBox="1">
            <a:spLocks noChangeArrowheads="1"/>
          </p:cNvSpPr>
          <p:nvPr/>
        </p:nvSpPr>
        <p:spPr bwMode="auto">
          <a:xfrm>
            <a:off x="6553200" y="2057400"/>
            <a:ext cx="1725613" cy="476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>
                <a:solidFill>
                  <a:schemeClr val="bg2"/>
                </a:solidFill>
              </a:rPr>
              <a:t>Zero-order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solidFill>
                  <a:schemeClr val="bg1"/>
                </a:solidFill>
              </a:rPr>
              <a:t>Those Pesky Partials</a:t>
            </a:r>
          </a:p>
        </p:txBody>
      </p:sp>
      <p:sp>
        <p:nvSpPr>
          <p:cNvPr id="526339" name="Text Box 3"/>
          <p:cNvSpPr txBox="1">
            <a:spLocks noChangeArrowheads="1"/>
          </p:cNvSpPr>
          <p:nvPr/>
        </p:nvSpPr>
        <p:spPr bwMode="auto">
          <a:xfrm>
            <a:off x="304800" y="5176838"/>
            <a:ext cx="8610600" cy="12239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>
              <a:buFontTx/>
              <a:buNone/>
            </a:pPr>
            <a:r>
              <a:rPr lang="en-US" sz="2400"/>
              <a:t>Critical Thinking Questions:</a:t>
            </a:r>
          </a:p>
          <a:p>
            <a:pPr marL="342900" indent="-342900" algn="ctr">
              <a:buFontTx/>
              <a:buNone/>
            </a:pPr>
            <a:r>
              <a:rPr lang="en-US" sz="2400"/>
              <a:t>How are </a:t>
            </a:r>
            <a:r>
              <a:rPr lang="en-US" sz="2400">
                <a:solidFill>
                  <a:srgbClr val="FFFF00"/>
                </a:solidFill>
              </a:rPr>
              <a:t>zero-order r</a:t>
            </a:r>
            <a:r>
              <a:rPr lang="en-US" sz="2400" baseline="30000">
                <a:solidFill>
                  <a:srgbClr val="FFFF00"/>
                </a:solidFill>
              </a:rPr>
              <a:t>2</a:t>
            </a:r>
            <a:r>
              <a:rPr lang="en-US" sz="2400"/>
              <a:t> and </a:t>
            </a:r>
            <a:r>
              <a:rPr lang="en-US" sz="2400">
                <a:solidFill>
                  <a:srgbClr val="FFFF00"/>
                </a:solidFill>
              </a:rPr>
              <a:t>semi-partial r</a:t>
            </a:r>
            <a:r>
              <a:rPr lang="en-US" sz="2400" baseline="30000">
                <a:solidFill>
                  <a:srgbClr val="FFFF00"/>
                </a:solidFill>
              </a:rPr>
              <a:t>2</a:t>
            </a:r>
            <a:r>
              <a:rPr lang="en-US" sz="2400"/>
              <a:t> similar? </a:t>
            </a:r>
          </a:p>
          <a:p>
            <a:pPr marL="342900" indent="-342900" algn="ctr">
              <a:buFontTx/>
              <a:buNone/>
            </a:pPr>
            <a:r>
              <a:rPr lang="en-US" sz="2400"/>
              <a:t>How are they and different?</a:t>
            </a:r>
            <a:endParaRPr lang="en-US"/>
          </a:p>
        </p:txBody>
      </p:sp>
      <p:pic>
        <p:nvPicPr>
          <p:cNvPr id="526340" name="Picture 4" descr="partial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473200"/>
            <a:ext cx="4343400" cy="3617913"/>
          </a:xfrm>
          <a:prstGeom prst="rect">
            <a:avLst/>
          </a:prstGeom>
          <a:noFill/>
        </p:spPr>
      </p:pic>
      <p:sp>
        <p:nvSpPr>
          <p:cNvPr id="526341" name="Text Box 5"/>
          <p:cNvSpPr txBox="1">
            <a:spLocks noChangeArrowheads="1"/>
          </p:cNvSpPr>
          <p:nvPr/>
        </p:nvSpPr>
        <p:spPr bwMode="auto">
          <a:xfrm>
            <a:off x="6553200" y="4267200"/>
            <a:ext cx="1939925" cy="476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>
                <a:solidFill>
                  <a:srgbClr val="FFFF00"/>
                </a:solidFill>
              </a:rPr>
              <a:t>Semi-partial</a:t>
            </a:r>
          </a:p>
        </p:txBody>
      </p:sp>
      <p:sp>
        <p:nvSpPr>
          <p:cNvPr id="526342" name="Text Box 6"/>
          <p:cNvSpPr txBox="1">
            <a:spLocks noChangeArrowheads="1"/>
          </p:cNvSpPr>
          <p:nvPr/>
        </p:nvSpPr>
        <p:spPr bwMode="auto">
          <a:xfrm>
            <a:off x="6629400" y="3124200"/>
            <a:ext cx="1111250" cy="476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>
                <a:solidFill>
                  <a:schemeClr val="bg2"/>
                </a:solidFill>
              </a:rPr>
              <a:t>Partial</a:t>
            </a:r>
          </a:p>
        </p:txBody>
      </p:sp>
      <p:sp>
        <p:nvSpPr>
          <p:cNvPr id="526343" name="Text Box 7"/>
          <p:cNvSpPr txBox="1">
            <a:spLocks noChangeArrowheads="1"/>
          </p:cNvSpPr>
          <p:nvPr/>
        </p:nvSpPr>
        <p:spPr bwMode="auto">
          <a:xfrm>
            <a:off x="6553200" y="2057400"/>
            <a:ext cx="1725613" cy="476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>
                <a:solidFill>
                  <a:srgbClr val="FFFF00"/>
                </a:solidFill>
              </a:rPr>
              <a:t>Zero-order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EF02"/>
                </a:solidFill>
              </a:rPr>
              <a:t>Part </a:t>
            </a:r>
            <a:r>
              <a:rPr lang="en-US" b="1" u="sng" dirty="0" smtClean="0">
                <a:solidFill>
                  <a:srgbClr val="FFEF02"/>
                </a:solidFill>
              </a:rPr>
              <a:t>2</a:t>
            </a:r>
            <a:endParaRPr lang="en-US" dirty="0"/>
          </a:p>
        </p:txBody>
      </p:sp>
      <p:sp>
        <p:nvSpPr>
          <p:cNvPr id="622595" name="Rectangle 3"/>
          <p:cNvSpPr>
            <a:spLocks noChangeArrowheads="1"/>
          </p:cNvSpPr>
          <p:nvPr/>
        </p:nvSpPr>
        <p:spPr bwMode="auto">
          <a:xfrm>
            <a:off x="633413" y="2514600"/>
            <a:ext cx="81883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000" b="1" dirty="0"/>
              <a:t>Seeing the Not-Quite-So-Big Picture: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000" b="1" dirty="0"/>
              <a:t>Parsimony – Is It Worth It?</a:t>
            </a:r>
          </a:p>
        </p:txBody>
      </p:sp>
    </p:spTree>
    <p:extLst>
      <p:ext uri="{BB962C8B-B14F-4D97-AF65-F5344CB8AC3E}">
        <p14:creationId xmlns:p14="http://schemas.microsoft.com/office/powerpoint/2010/main" val="325707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Parsimony – “Is it worth it?”</a:t>
            </a:r>
          </a:p>
        </p:txBody>
      </p:sp>
      <p:sp>
        <p:nvSpPr>
          <p:cNvPr id="623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>
                <a:solidFill>
                  <a:schemeClr val="bg1"/>
                </a:solidFill>
              </a:rPr>
              <a:t>We can compare the two models in several ways.</a:t>
            </a:r>
          </a:p>
          <a:p>
            <a:pPr>
              <a:lnSpc>
                <a:spcPct val="80000"/>
              </a:lnSpc>
            </a:pPr>
            <a:endParaRPr lang="en-US" sz="280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800">
                <a:solidFill>
                  <a:schemeClr val="bg1"/>
                </a:solidFill>
              </a:rPr>
              <a:t>First, we might consider the models within the context of “</a:t>
            </a:r>
            <a:r>
              <a:rPr lang="en-US" sz="2800">
                <a:solidFill>
                  <a:srgbClr val="FFFF00"/>
                </a:solidFill>
              </a:rPr>
              <a:t>Ockham’s Razor</a:t>
            </a:r>
            <a:r>
              <a:rPr lang="en-US" sz="2800">
                <a:solidFill>
                  <a:schemeClr val="bg1"/>
                </a:solidFill>
              </a:rPr>
              <a:t>”…</a:t>
            </a:r>
          </a:p>
          <a:p>
            <a:pPr>
              <a:lnSpc>
                <a:spcPct val="80000"/>
              </a:lnSpc>
            </a:pPr>
            <a:endParaRPr lang="en-US" sz="280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800">
                <a:solidFill>
                  <a:srgbClr val="FFFF00"/>
                </a:solidFill>
              </a:rPr>
              <a:t>In other words, how much variance does each model explain ‘per unit complexity’? </a:t>
            </a:r>
          </a:p>
          <a:p>
            <a:pPr>
              <a:lnSpc>
                <a:spcPct val="80000"/>
              </a:lnSpc>
            </a:pPr>
            <a:endParaRPr lang="en-US" sz="2800">
              <a:solidFill>
                <a:srgbClr val="FFFF00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800">
                <a:solidFill>
                  <a:schemeClr val="bg2"/>
                </a:solidFill>
              </a:rPr>
              <a:t>That is, fewer variables w/b better ALL OTHER THINGS BEING EQUAL.</a:t>
            </a:r>
          </a:p>
        </p:txBody>
      </p:sp>
    </p:spTree>
    <p:extLst>
      <p:ext uri="{BB962C8B-B14F-4D97-AF65-F5344CB8AC3E}">
        <p14:creationId xmlns:p14="http://schemas.microsoft.com/office/powerpoint/2010/main" val="337980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Parsimony – “Is it worth it?”</a:t>
            </a:r>
          </a:p>
        </p:txBody>
      </p:sp>
      <p:pic>
        <p:nvPicPr>
          <p:cNvPr id="624643" name="Picture 3" descr="h mod summr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4343400"/>
            <a:ext cx="6721475" cy="2222500"/>
          </a:xfrm>
          <a:prstGeom prst="rect">
            <a:avLst/>
          </a:prstGeom>
          <a:noFill/>
        </p:spPr>
      </p:pic>
      <p:pic>
        <p:nvPicPr>
          <p:cNvPr id="624644" name="Picture 4" descr="s model summary"/>
          <p:cNvPicPr>
            <a:picLocks noChangeAspect="1" noChangeArrowheads="1"/>
          </p:cNvPicPr>
          <p:nvPr/>
        </p:nvPicPr>
        <p:blipFill>
          <a:blip r:embed="rId3" cstate="print"/>
          <a:srcRect r="3694"/>
          <a:stretch>
            <a:fillRect/>
          </a:stretch>
        </p:blipFill>
        <p:spPr bwMode="auto">
          <a:xfrm>
            <a:off x="152400" y="1524000"/>
            <a:ext cx="6677025" cy="2381250"/>
          </a:xfrm>
          <a:prstGeom prst="rect">
            <a:avLst/>
          </a:prstGeom>
          <a:noFill/>
        </p:spPr>
      </p:pic>
      <p:sp>
        <p:nvSpPr>
          <p:cNvPr id="624645" name="Text Box 5"/>
          <p:cNvSpPr txBox="1">
            <a:spLocks noChangeArrowheads="1"/>
          </p:cNvSpPr>
          <p:nvPr/>
        </p:nvSpPr>
        <p:spPr bwMode="auto">
          <a:xfrm>
            <a:off x="7010400" y="4800600"/>
            <a:ext cx="1938338" cy="1416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 algn="ctr">
              <a:buFontTx/>
              <a:buNone/>
            </a:pPr>
            <a:r>
              <a:rPr lang="en-US">
                <a:solidFill>
                  <a:srgbClr val="FFFF00"/>
                </a:solidFill>
              </a:rPr>
              <a:t>Hierarchical</a:t>
            </a:r>
          </a:p>
          <a:p>
            <a:pPr marL="342900" indent="-342900" algn="ctr">
              <a:buFontTx/>
              <a:buNone/>
            </a:pPr>
            <a:r>
              <a:rPr lang="en-US">
                <a:solidFill>
                  <a:srgbClr val="FFFF00"/>
                </a:solidFill>
              </a:rPr>
              <a:t>MR</a:t>
            </a:r>
          </a:p>
          <a:p>
            <a:pPr marL="342900" indent="-342900" algn="ctr">
              <a:buFontTx/>
              <a:buNone/>
            </a:pPr>
            <a:r>
              <a:rPr lang="en-US">
                <a:solidFill>
                  <a:srgbClr val="FFFF00"/>
                </a:solidFill>
              </a:rPr>
              <a:t>Model</a:t>
            </a:r>
          </a:p>
        </p:txBody>
      </p:sp>
      <p:sp>
        <p:nvSpPr>
          <p:cNvPr id="624646" name="Text Box 6"/>
          <p:cNvSpPr txBox="1">
            <a:spLocks noChangeArrowheads="1"/>
          </p:cNvSpPr>
          <p:nvPr/>
        </p:nvSpPr>
        <p:spPr bwMode="auto">
          <a:xfrm>
            <a:off x="7289800" y="2133600"/>
            <a:ext cx="1466850" cy="1416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 algn="ctr">
              <a:buFontTx/>
              <a:buNone/>
            </a:pPr>
            <a:r>
              <a:rPr lang="en-US">
                <a:solidFill>
                  <a:srgbClr val="FFFF00"/>
                </a:solidFill>
              </a:rPr>
              <a:t>Stepwise</a:t>
            </a:r>
          </a:p>
          <a:p>
            <a:pPr marL="342900" indent="-342900" algn="ctr">
              <a:buFontTx/>
              <a:buNone/>
            </a:pPr>
            <a:r>
              <a:rPr lang="en-US">
                <a:solidFill>
                  <a:srgbClr val="FFFF00"/>
                </a:solidFill>
              </a:rPr>
              <a:t>MR</a:t>
            </a:r>
          </a:p>
          <a:p>
            <a:pPr marL="342900" indent="-342900" algn="ctr">
              <a:buFontTx/>
              <a:buNone/>
            </a:pPr>
            <a:r>
              <a:rPr lang="en-US">
                <a:solidFill>
                  <a:srgbClr val="FFFF00"/>
                </a:solidFill>
              </a:rPr>
              <a:t>Model</a:t>
            </a:r>
          </a:p>
        </p:txBody>
      </p:sp>
      <p:sp>
        <p:nvSpPr>
          <p:cNvPr id="624647" name="Text Box 7"/>
          <p:cNvSpPr txBox="1">
            <a:spLocks noChangeArrowheads="1"/>
          </p:cNvSpPr>
          <p:nvPr/>
        </p:nvSpPr>
        <p:spPr bwMode="auto">
          <a:xfrm>
            <a:off x="304800" y="228600"/>
            <a:ext cx="853757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 sz="2000">
                <a:solidFill>
                  <a:srgbClr val="FFFF00"/>
                </a:solidFill>
              </a:rPr>
              <a:t>In the “Big Picture”…the hierarchical model ‘wins’…it offers a better prediction!</a:t>
            </a:r>
            <a:r>
              <a:rPr lang="en-US" sz="2000"/>
              <a:t> </a:t>
            </a:r>
          </a:p>
        </p:txBody>
      </p:sp>
      <p:sp>
        <p:nvSpPr>
          <p:cNvPr id="624648" name="Rectangle 8"/>
          <p:cNvSpPr>
            <a:spLocks noChangeArrowheads="1"/>
          </p:cNvSpPr>
          <p:nvPr/>
        </p:nvSpPr>
        <p:spPr bwMode="auto">
          <a:xfrm>
            <a:off x="304800" y="5638800"/>
            <a:ext cx="1447800" cy="152400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4649" name="Rectangle 9"/>
          <p:cNvSpPr>
            <a:spLocks noChangeArrowheads="1"/>
          </p:cNvSpPr>
          <p:nvPr/>
        </p:nvSpPr>
        <p:spPr bwMode="auto">
          <a:xfrm>
            <a:off x="304800" y="2971800"/>
            <a:ext cx="1447800" cy="152400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4650" name="Text Box 10"/>
          <p:cNvSpPr txBox="1">
            <a:spLocks noChangeArrowheads="1"/>
          </p:cNvSpPr>
          <p:nvPr/>
        </p:nvSpPr>
        <p:spPr bwMode="auto">
          <a:xfrm>
            <a:off x="3352800" y="3276600"/>
            <a:ext cx="30861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 sz="2000">
                <a:solidFill>
                  <a:srgbClr val="FF0000"/>
                </a:solidFill>
              </a:rPr>
              <a:t>35.5% of variance explained</a:t>
            </a:r>
          </a:p>
        </p:txBody>
      </p:sp>
      <p:sp>
        <p:nvSpPr>
          <p:cNvPr id="624651" name="Text Box 11"/>
          <p:cNvSpPr txBox="1">
            <a:spLocks noChangeArrowheads="1"/>
          </p:cNvSpPr>
          <p:nvPr/>
        </p:nvSpPr>
        <p:spPr bwMode="auto">
          <a:xfrm>
            <a:off x="3695700" y="6110288"/>
            <a:ext cx="308610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 sz="2000">
                <a:solidFill>
                  <a:srgbClr val="FF0000"/>
                </a:solidFill>
              </a:rPr>
              <a:t>36.7% of variance explained</a:t>
            </a:r>
          </a:p>
        </p:txBody>
      </p:sp>
    </p:spTree>
    <p:extLst>
      <p:ext uri="{BB962C8B-B14F-4D97-AF65-F5344CB8AC3E}">
        <p14:creationId xmlns:p14="http://schemas.microsoft.com/office/powerpoint/2010/main" val="3194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Parsimony – “Is it worth it?”</a:t>
            </a:r>
          </a:p>
        </p:txBody>
      </p:sp>
      <p:pic>
        <p:nvPicPr>
          <p:cNvPr id="625667" name="Picture 3" descr="h mod summr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4343400"/>
            <a:ext cx="6721475" cy="2222500"/>
          </a:xfrm>
          <a:prstGeom prst="rect">
            <a:avLst/>
          </a:prstGeom>
          <a:noFill/>
        </p:spPr>
      </p:pic>
      <p:pic>
        <p:nvPicPr>
          <p:cNvPr id="625668" name="Picture 4" descr="s model summary"/>
          <p:cNvPicPr>
            <a:picLocks noChangeAspect="1" noChangeArrowheads="1"/>
          </p:cNvPicPr>
          <p:nvPr/>
        </p:nvPicPr>
        <p:blipFill>
          <a:blip r:embed="rId3" cstate="print"/>
          <a:srcRect r="3694"/>
          <a:stretch>
            <a:fillRect/>
          </a:stretch>
        </p:blipFill>
        <p:spPr bwMode="auto">
          <a:xfrm>
            <a:off x="152400" y="1524000"/>
            <a:ext cx="6677025" cy="2381250"/>
          </a:xfrm>
          <a:prstGeom prst="rect">
            <a:avLst/>
          </a:prstGeom>
          <a:noFill/>
        </p:spPr>
      </p:pic>
      <p:sp>
        <p:nvSpPr>
          <p:cNvPr id="625669" name="Text Box 5"/>
          <p:cNvSpPr txBox="1">
            <a:spLocks noChangeArrowheads="1"/>
          </p:cNvSpPr>
          <p:nvPr/>
        </p:nvSpPr>
        <p:spPr bwMode="auto">
          <a:xfrm>
            <a:off x="7010400" y="4800600"/>
            <a:ext cx="1938338" cy="1416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 algn="ctr">
              <a:buFontTx/>
              <a:buNone/>
            </a:pPr>
            <a:r>
              <a:rPr lang="en-US">
                <a:solidFill>
                  <a:srgbClr val="FFFF00"/>
                </a:solidFill>
              </a:rPr>
              <a:t>Hierarchical</a:t>
            </a:r>
          </a:p>
          <a:p>
            <a:pPr marL="342900" indent="-342900" algn="ctr">
              <a:buFontTx/>
              <a:buNone/>
            </a:pPr>
            <a:r>
              <a:rPr lang="en-US">
                <a:solidFill>
                  <a:srgbClr val="FFFF00"/>
                </a:solidFill>
              </a:rPr>
              <a:t>MR</a:t>
            </a:r>
          </a:p>
          <a:p>
            <a:pPr marL="342900" indent="-342900" algn="ctr">
              <a:buFontTx/>
              <a:buNone/>
            </a:pPr>
            <a:r>
              <a:rPr lang="en-US">
                <a:solidFill>
                  <a:srgbClr val="FFFF00"/>
                </a:solidFill>
              </a:rPr>
              <a:t>Model</a:t>
            </a:r>
          </a:p>
        </p:txBody>
      </p:sp>
      <p:sp>
        <p:nvSpPr>
          <p:cNvPr id="625670" name="Text Box 6"/>
          <p:cNvSpPr txBox="1">
            <a:spLocks noChangeArrowheads="1"/>
          </p:cNvSpPr>
          <p:nvPr/>
        </p:nvSpPr>
        <p:spPr bwMode="auto">
          <a:xfrm>
            <a:off x="7289800" y="2133600"/>
            <a:ext cx="1466850" cy="1416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 algn="ctr">
              <a:buFontTx/>
              <a:buNone/>
            </a:pPr>
            <a:r>
              <a:rPr lang="en-US">
                <a:solidFill>
                  <a:srgbClr val="FFFF00"/>
                </a:solidFill>
              </a:rPr>
              <a:t>Stepwise</a:t>
            </a:r>
          </a:p>
          <a:p>
            <a:pPr marL="342900" indent="-342900" algn="ctr">
              <a:buFontTx/>
              <a:buNone/>
            </a:pPr>
            <a:r>
              <a:rPr lang="en-US">
                <a:solidFill>
                  <a:srgbClr val="FFFF00"/>
                </a:solidFill>
              </a:rPr>
              <a:t>MR</a:t>
            </a:r>
          </a:p>
          <a:p>
            <a:pPr marL="342900" indent="-342900" algn="ctr">
              <a:buFontTx/>
              <a:buNone/>
            </a:pPr>
            <a:r>
              <a:rPr lang="en-US">
                <a:solidFill>
                  <a:srgbClr val="FFFF00"/>
                </a:solidFill>
              </a:rPr>
              <a:t>Model</a:t>
            </a:r>
          </a:p>
        </p:txBody>
      </p:sp>
      <p:sp>
        <p:nvSpPr>
          <p:cNvPr id="625671" name="Text Box 7"/>
          <p:cNvSpPr txBox="1">
            <a:spLocks noChangeArrowheads="1"/>
          </p:cNvSpPr>
          <p:nvPr/>
        </p:nvSpPr>
        <p:spPr bwMode="auto">
          <a:xfrm>
            <a:off x="1143000" y="228600"/>
            <a:ext cx="720883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 sz="2000">
                <a:solidFill>
                  <a:srgbClr val="FFFF00"/>
                </a:solidFill>
              </a:rPr>
              <a:t>But the hierarchical model also uses 4 variables, not 3. Is it worth it?</a:t>
            </a:r>
            <a:r>
              <a:rPr lang="en-US" sz="2000"/>
              <a:t> </a:t>
            </a:r>
          </a:p>
        </p:txBody>
      </p:sp>
      <p:sp>
        <p:nvSpPr>
          <p:cNvPr id="625672" name="Rectangle 8"/>
          <p:cNvSpPr>
            <a:spLocks noChangeArrowheads="1"/>
          </p:cNvSpPr>
          <p:nvPr/>
        </p:nvSpPr>
        <p:spPr bwMode="auto">
          <a:xfrm>
            <a:off x="304800" y="5638800"/>
            <a:ext cx="1447800" cy="152400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673" name="Rectangle 9"/>
          <p:cNvSpPr>
            <a:spLocks noChangeArrowheads="1"/>
          </p:cNvSpPr>
          <p:nvPr/>
        </p:nvSpPr>
        <p:spPr bwMode="auto">
          <a:xfrm>
            <a:off x="304800" y="2971800"/>
            <a:ext cx="1447800" cy="152400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674" name="Text Box 10"/>
          <p:cNvSpPr txBox="1">
            <a:spLocks noChangeArrowheads="1"/>
          </p:cNvSpPr>
          <p:nvPr/>
        </p:nvSpPr>
        <p:spPr bwMode="auto">
          <a:xfrm>
            <a:off x="3352800" y="3276600"/>
            <a:ext cx="30861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 sz="2000">
                <a:solidFill>
                  <a:srgbClr val="FF0000"/>
                </a:solidFill>
              </a:rPr>
              <a:t>35.5% of variance explained</a:t>
            </a:r>
          </a:p>
        </p:txBody>
      </p:sp>
      <p:sp>
        <p:nvSpPr>
          <p:cNvPr id="625675" name="Text Box 11"/>
          <p:cNvSpPr txBox="1">
            <a:spLocks noChangeArrowheads="1"/>
          </p:cNvSpPr>
          <p:nvPr/>
        </p:nvSpPr>
        <p:spPr bwMode="auto">
          <a:xfrm>
            <a:off x="3695700" y="6110288"/>
            <a:ext cx="308610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 sz="2000">
                <a:solidFill>
                  <a:srgbClr val="FF0000"/>
                </a:solidFill>
              </a:rPr>
              <a:t>36.7% of variance explained</a:t>
            </a:r>
          </a:p>
        </p:txBody>
      </p:sp>
    </p:spTree>
    <p:extLst>
      <p:ext uri="{BB962C8B-B14F-4D97-AF65-F5344CB8AC3E}">
        <p14:creationId xmlns:p14="http://schemas.microsoft.com/office/powerpoint/2010/main" val="10612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Parsimony – “Is it worth it?”</a:t>
            </a:r>
          </a:p>
        </p:txBody>
      </p:sp>
      <p:sp>
        <p:nvSpPr>
          <p:cNvPr id="626691" name="Text Box 3"/>
          <p:cNvSpPr txBox="1">
            <a:spLocks noChangeArrowheads="1"/>
          </p:cNvSpPr>
          <p:nvPr/>
        </p:nvSpPr>
        <p:spPr bwMode="auto">
          <a:xfrm>
            <a:off x="533400" y="2819400"/>
            <a:ext cx="8153400" cy="1146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>
              <a:buFontTx/>
              <a:buNone/>
            </a:pPr>
            <a:r>
              <a:rPr lang="en-US">
                <a:solidFill>
                  <a:srgbClr val="FFFF00"/>
                </a:solidFill>
              </a:rPr>
              <a:t>Stepwise (r</a:t>
            </a:r>
            <a:r>
              <a:rPr lang="en-US" baseline="30000">
                <a:solidFill>
                  <a:srgbClr val="FFFF00"/>
                </a:solidFill>
              </a:rPr>
              <a:t>2</a:t>
            </a:r>
            <a:r>
              <a:rPr lang="en-US">
                <a:solidFill>
                  <a:srgbClr val="FFFF00"/>
                </a:solidFill>
              </a:rPr>
              <a:t> = 0.355) with 3 variables</a:t>
            </a:r>
          </a:p>
          <a:p>
            <a:pPr marL="342900" indent="-342900" algn="ctr">
              <a:buFontTx/>
              <a:buNone/>
            </a:pPr>
            <a:endParaRPr lang="en-US" sz="2000">
              <a:solidFill>
                <a:srgbClr val="FFFF00"/>
              </a:solidFill>
            </a:endParaRPr>
          </a:p>
          <a:p>
            <a:pPr marL="342900" indent="-342900" algn="ctr">
              <a:buFontTx/>
              <a:buNone/>
            </a:pPr>
            <a:r>
              <a:rPr lang="en-US" sz="2000">
                <a:solidFill>
                  <a:srgbClr val="FFFF00"/>
                </a:solidFill>
              </a:rPr>
              <a:t>Raw Score:  </a:t>
            </a:r>
            <a:r>
              <a:rPr lang="en-US" sz="2000"/>
              <a:t>CredNow = </a:t>
            </a:r>
            <a:r>
              <a:rPr lang="en-US" sz="2000">
                <a:solidFill>
                  <a:srgbClr val="FFFF00"/>
                </a:solidFill>
              </a:rPr>
              <a:t>15.175</a:t>
            </a:r>
            <a:r>
              <a:rPr lang="en-US" sz="2000"/>
              <a:t> – </a:t>
            </a:r>
            <a:r>
              <a:rPr lang="en-US" sz="2000">
                <a:solidFill>
                  <a:srgbClr val="FFFF00"/>
                </a:solidFill>
              </a:rPr>
              <a:t>3.42</a:t>
            </a:r>
            <a:r>
              <a:rPr lang="en-US" sz="2000"/>
              <a:t>(night) - </a:t>
            </a:r>
            <a:r>
              <a:rPr lang="en-US" sz="2000">
                <a:solidFill>
                  <a:srgbClr val="FFFF00"/>
                </a:solidFill>
              </a:rPr>
              <a:t>.087</a:t>
            </a:r>
            <a:r>
              <a:rPr lang="en-US" sz="2000"/>
              <a:t>(age) - </a:t>
            </a:r>
            <a:r>
              <a:rPr lang="en-US" sz="2000">
                <a:solidFill>
                  <a:srgbClr val="FFFF00"/>
                </a:solidFill>
              </a:rPr>
              <a:t>.0473</a:t>
            </a:r>
            <a:r>
              <a:rPr lang="en-US" sz="2000"/>
              <a:t>(emphours)</a:t>
            </a:r>
            <a:endParaRPr lang="en-US" sz="2000">
              <a:solidFill>
                <a:srgbClr val="FFFF00"/>
              </a:solidFill>
            </a:endParaRPr>
          </a:p>
        </p:txBody>
      </p:sp>
      <p:sp>
        <p:nvSpPr>
          <p:cNvPr id="626692" name="Text Box 4"/>
          <p:cNvSpPr txBox="1">
            <a:spLocks noChangeArrowheads="1"/>
          </p:cNvSpPr>
          <p:nvPr/>
        </p:nvSpPr>
        <p:spPr bwMode="auto">
          <a:xfrm>
            <a:off x="152400" y="5103813"/>
            <a:ext cx="8991600" cy="1449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>
              <a:buFontTx/>
              <a:buNone/>
            </a:pPr>
            <a:r>
              <a:rPr lang="en-US">
                <a:solidFill>
                  <a:srgbClr val="FFFF00"/>
                </a:solidFill>
              </a:rPr>
              <a:t>Hierarchical	(r</a:t>
            </a:r>
            <a:r>
              <a:rPr lang="en-US" baseline="30000">
                <a:solidFill>
                  <a:srgbClr val="FFFF00"/>
                </a:solidFill>
              </a:rPr>
              <a:t>2</a:t>
            </a:r>
            <a:r>
              <a:rPr lang="en-US">
                <a:solidFill>
                  <a:srgbClr val="FFFF00"/>
                </a:solidFill>
              </a:rPr>
              <a:t> = 0.367) with 4 variables</a:t>
            </a:r>
          </a:p>
          <a:p>
            <a:pPr marL="342900" indent="-342900" algn="ctr">
              <a:buFontTx/>
              <a:buNone/>
            </a:pPr>
            <a:endParaRPr lang="en-US" sz="2000">
              <a:solidFill>
                <a:srgbClr val="FFFF00"/>
              </a:solidFill>
            </a:endParaRPr>
          </a:p>
          <a:p>
            <a:pPr marL="342900" indent="-342900" algn="ctr">
              <a:buFontTx/>
              <a:buNone/>
            </a:pPr>
            <a:r>
              <a:rPr lang="en-US" sz="1800">
                <a:solidFill>
                  <a:srgbClr val="FFFF00"/>
                </a:solidFill>
              </a:rPr>
              <a:t>Raw Score:  </a:t>
            </a:r>
            <a:r>
              <a:rPr lang="en-US" sz="1800"/>
              <a:t>CredNow = </a:t>
            </a:r>
            <a:r>
              <a:rPr lang="en-US" sz="1800">
                <a:solidFill>
                  <a:srgbClr val="FFFF00"/>
                </a:solidFill>
              </a:rPr>
              <a:t>15.227</a:t>
            </a:r>
            <a:r>
              <a:rPr lang="en-US" sz="1800"/>
              <a:t> – </a:t>
            </a:r>
            <a:r>
              <a:rPr lang="en-US" sz="1800">
                <a:solidFill>
                  <a:srgbClr val="FFFF00"/>
                </a:solidFill>
              </a:rPr>
              <a:t>3.31</a:t>
            </a:r>
            <a:r>
              <a:rPr lang="en-US" sz="1800"/>
              <a:t>(night) - </a:t>
            </a:r>
            <a:r>
              <a:rPr lang="en-US" sz="1800">
                <a:solidFill>
                  <a:srgbClr val="FFFF00"/>
                </a:solidFill>
              </a:rPr>
              <a:t>.0078</a:t>
            </a:r>
            <a:r>
              <a:rPr lang="en-US" sz="1800"/>
              <a:t>(age) - </a:t>
            </a:r>
            <a:r>
              <a:rPr lang="en-US" sz="1800">
                <a:solidFill>
                  <a:srgbClr val="FFFF00"/>
                </a:solidFill>
              </a:rPr>
              <a:t>.0473</a:t>
            </a:r>
            <a:r>
              <a:rPr lang="en-US" sz="1800"/>
              <a:t>(emphours) - </a:t>
            </a:r>
            <a:r>
              <a:rPr lang="en-US" sz="1800">
                <a:solidFill>
                  <a:srgbClr val="FFFF00"/>
                </a:solidFill>
              </a:rPr>
              <a:t>.806</a:t>
            </a:r>
            <a:r>
              <a:rPr lang="en-US" sz="1800"/>
              <a:t>(othact)</a:t>
            </a:r>
          </a:p>
          <a:p>
            <a:pPr marL="342900" indent="-342900" algn="ctr">
              <a:buFontTx/>
              <a:buNone/>
            </a:pPr>
            <a:endParaRPr lang="en-US" sz="2000"/>
          </a:p>
        </p:txBody>
      </p:sp>
      <p:sp>
        <p:nvSpPr>
          <p:cNvPr id="626693" name="Text Box 5"/>
          <p:cNvSpPr txBox="1">
            <a:spLocks noChangeArrowheads="1"/>
          </p:cNvSpPr>
          <p:nvPr/>
        </p:nvSpPr>
        <p:spPr bwMode="auto">
          <a:xfrm>
            <a:off x="457200" y="1828800"/>
            <a:ext cx="8283575" cy="476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/>
              <a:t>Here are the ‘competing’ </a:t>
            </a:r>
            <a:r>
              <a:rPr lang="en-US" b="1">
                <a:solidFill>
                  <a:srgbClr val="FFFF00"/>
                </a:solidFill>
              </a:rPr>
              <a:t>Raw Score</a:t>
            </a:r>
            <a:r>
              <a:rPr lang="en-US"/>
              <a:t> Regression Models</a:t>
            </a:r>
          </a:p>
        </p:txBody>
      </p:sp>
      <p:sp>
        <p:nvSpPr>
          <p:cNvPr id="626694" name="Text Box 6"/>
          <p:cNvSpPr txBox="1">
            <a:spLocks noChangeArrowheads="1"/>
          </p:cNvSpPr>
          <p:nvPr/>
        </p:nvSpPr>
        <p:spPr bwMode="auto">
          <a:xfrm>
            <a:off x="1143000" y="228600"/>
            <a:ext cx="720883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 sz="2000">
                <a:solidFill>
                  <a:srgbClr val="FFFF00"/>
                </a:solidFill>
              </a:rPr>
              <a:t>But the hierarchical model also uses 4 variables, not 3. Is it worth it?</a:t>
            </a:r>
            <a:r>
              <a:rPr lang="en-US" sz="2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46163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Parsimony – “Is it worth it?”</a:t>
            </a:r>
          </a:p>
        </p:txBody>
      </p:sp>
      <p:sp>
        <p:nvSpPr>
          <p:cNvPr id="627715" name="Text Box 3"/>
          <p:cNvSpPr txBox="1">
            <a:spLocks noChangeArrowheads="1"/>
          </p:cNvSpPr>
          <p:nvPr/>
        </p:nvSpPr>
        <p:spPr bwMode="auto">
          <a:xfrm>
            <a:off x="533400" y="2819400"/>
            <a:ext cx="8153400" cy="1146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>
              <a:buFontTx/>
              <a:buNone/>
            </a:pPr>
            <a:r>
              <a:rPr lang="en-US">
                <a:solidFill>
                  <a:srgbClr val="FFFF00"/>
                </a:solidFill>
              </a:rPr>
              <a:t>Stepwise (r</a:t>
            </a:r>
            <a:r>
              <a:rPr lang="en-US" baseline="30000">
                <a:solidFill>
                  <a:srgbClr val="FFFF00"/>
                </a:solidFill>
              </a:rPr>
              <a:t>2</a:t>
            </a:r>
            <a:r>
              <a:rPr lang="en-US">
                <a:solidFill>
                  <a:srgbClr val="FFFF00"/>
                </a:solidFill>
              </a:rPr>
              <a:t> = 0.355) with 3 variables</a:t>
            </a:r>
          </a:p>
          <a:p>
            <a:pPr marL="342900" indent="-342900" algn="ctr">
              <a:buFontTx/>
              <a:buNone/>
            </a:pPr>
            <a:endParaRPr lang="en-US" sz="2000">
              <a:solidFill>
                <a:srgbClr val="FFFF00"/>
              </a:solidFill>
            </a:endParaRPr>
          </a:p>
          <a:p>
            <a:pPr marL="342900" indent="-342900" algn="ctr">
              <a:buFontTx/>
              <a:buNone/>
            </a:pPr>
            <a:r>
              <a:rPr lang="en-US" sz="2000">
                <a:solidFill>
                  <a:srgbClr val="FFFF00"/>
                </a:solidFill>
              </a:rPr>
              <a:t>Z-Score:  </a:t>
            </a:r>
            <a:r>
              <a:rPr lang="en-US" sz="2000"/>
              <a:t>ZCredNow = </a:t>
            </a:r>
            <a:r>
              <a:rPr lang="en-US" sz="2000">
                <a:solidFill>
                  <a:srgbClr val="FFFF00"/>
                </a:solidFill>
              </a:rPr>
              <a:t>0</a:t>
            </a:r>
            <a:r>
              <a:rPr lang="en-US" sz="2000"/>
              <a:t> – </a:t>
            </a:r>
            <a:r>
              <a:rPr lang="en-US" sz="2000">
                <a:solidFill>
                  <a:srgbClr val="FFFF00"/>
                </a:solidFill>
              </a:rPr>
              <a:t>.374</a:t>
            </a:r>
            <a:r>
              <a:rPr lang="en-US" sz="2000"/>
              <a:t>(Z</a:t>
            </a:r>
            <a:r>
              <a:rPr lang="en-US" sz="2000" baseline="-25000"/>
              <a:t>night</a:t>
            </a:r>
            <a:r>
              <a:rPr lang="en-US" sz="2000"/>
              <a:t>) - </a:t>
            </a:r>
            <a:r>
              <a:rPr lang="en-US" sz="2000">
                <a:solidFill>
                  <a:srgbClr val="FFFF00"/>
                </a:solidFill>
              </a:rPr>
              <a:t>.205</a:t>
            </a:r>
            <a:r>
              <a:rPr lang="en-US" sz="2000"/>
              <a:t>(Z</a:t>
            </a:r>
            <a:r>
              <a:rPr lang="en-US" sz="2000" baseline="-25000"/>
              <a:t>age</a:t>
            </a:r>
            <a:r>
              <a:rPr lang="en-US" sz="2000"/>
              <a:t>) - </a:t>
            </a:r>
            <a:r>
              <a:rPr lang="en-US" sz="2000">
                <a:solidFill>
                  <a:srgbClr val="FFFF00"/>
                </a:solidFill>
              </a:rPr>
              <a:t>.186</a:t>
            </a:r>
            <a:r>
              <a:rPr lang="en-US" sz="2000"/>
              <a:t>(Z</a:t>
            </a:r>
            <a:r>
              <a:rPr lang="en-US" sz="2000" baseline="-25000"/>
              <a:t>emphours</a:t>
            </a:r>
            <a:r>
              <a:rPr lang="en-US" sz="2000"/>
              <a:t>)</a:t>
            </a:r>
          </a:p>
        </p:txBody>
      </p:sp>
      <p:sp>
        <p:nvSpPr>
          <p:cNvPr id="627716" name="Text Box 4"/>
          <p:cNvSpPr txBox="1">
            <a:spLocks noChangeArrowheads="1"/>
          </p:cNvSpPr>
          <p:nvPr/>
        </p:nvSpPr>
        <p:spPr bwMode="auto">
          <a:xfrm>
            <a:off x="152400" y="5103813"/>
            <a:ext cx="8991600" cy="18161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>
              <a:buFontTx/>
              <a:buNone/>
            </a:pPr>
            <a:r>
              <a:rPr lang="en-US">
                <a:solidFill>
                  <a:srgbClr val="FFFF00"/>
                </a:solidFill>
              </a:rPr>
              <a:t>Hierarchical	(r</a:t>
            </a:r>
            <a:r>
              <a:rPr lang="en-US" baseline="30000">
                <a:solidFill>
                  <a:srgbClr val="FFFF00"/>
                </a:solidFill>
              </a:rPr>
              <a:t>2</a:t>
            </a:r>
            <a:r>
              <a:rPr lang="en-US">
                <a:solidFill>
                  <a:srgbClr val="FFFF00"/>
                </a:solidFill>
              </a:rPr>
              <a:t> = 0.367) with 4 variables</a:t>
            </a:r>
          </a:p>
          <a:p>
            <a:pPr marL="342900" indent="-342900" algn="ctr">
              <a:buFontTx/>
              <a:buNone/>
            </a:pPr>
            <a:endParaRPr lang="en-US" sz="2000">
              <a:solidFill>
                <a:srgbClr val="FFFF00"/>
              </a:solidFill>
            </a:endParaRPr>
          </a:p>
          <a:p>
            <a:pPr marL="342900" indent="-342900" algn="ctr">
              <a:buFontTx/>
              <a:buNone/>
            </a:pPr>
            <a:r>
              <a:rPr lang="en-US" sz="2000">
                <a:solidFill>
                  <a:srgbClr val="FFFF00"/>
                </a:solidFill>
              </a:rPr>
              <a:t>Z-Score:  </a:t>
            </a:r>
            <a:r>
              <a:rPr lang="en-US" sz="2000"/>
              <a:t>Z</a:t>
            </a:r>
            <a:r>
              <a:rPr lang="en-US" sz="2000" baseline="-25000"/>
              <a:t>CredNow</a:t>
            </a:r>
            <a:r>
              <a:rPr lang="en-US" sz="2000"/>
              <a:t> = </a:t>
            </a:r>
            <a:r>
              <a:rPr lang="en-US" sz="2000">
                <a:solidFill>
                  <a:srgbClr val="FFFF00"/>
                </a:solidFill>
              </a:rPr>
              <a:t>0</a:t>
            </a:r>
            <a:r>
              <a:rPr lang="en-US" sz="2000"/>
              <a:t> – </a:t>
            </a:r>
            <a:r>
              <a:rPr lang="en-US" sz="2000">
                <a:solidFill>
                  <a:srgbClr val="FFFF00"/>
                </a:solidFill>
              </a:rPr>
              <a:t>.362</a:t>
            </a:r>
            <a:r>
              <a:rPr lang="en-US" sz="2000"/>
              <a:t>(Z</a:t>
            </a:r>
            <a:r>
              <a:rPr lang="en-US" sz="2000" baseline="-25000"/>
              <a:t>night</a:t>
            </a:r>
            <a:r>
              <a:rPr lang="en-US" sz="2000"/>
              <a:t>) - </a:t>
            </a:r>
            <a:r>
              <a:rPr lang="en-US" sz="2000">
                <a:solidFill>
                  <a:srgbClr val="FFFF00"/>
                </a:solidFill>
              </a:rPr>
              <a:t>.183</a:t>
            </a:r>
            <a:r>
              <a:rPr lang="en-US" sz="2000"/>
              <a:t>(Z</a:t>
            </a:r>
            <a:r>
              <a:rPr lang="en-US" sz="2000" baseline="-25000"/>
              <a:t>age</a:t>
            </a:r>
            <a:r>
              <a:rPr lang="en-US" sz="2000"/>
              <a:t>) - </a:t>
            </a:r>
            <a:r>
              <a:rPr lang="en-US" sz="2000">
                <a:solidFill>
                  <a:srgbClr val="FFFF00"/>
                </a:solidFill>
              </a:rPr>
              <a:t>.186</a:t>
            </a:r>
            <a:r>
              <a:rPr lang="en-US" sz="2000"/>
              <a:t>(Z</a:t>
            </a:r>
            <a:r>
              <a:rPr lang="en-US" sz="2000" baseline="-25000"/>
              <a:t>emphours</a:t>
            </a:r>
            <a:r>
              <a:rPr lang="en-US" sz="2000"/>
              <a:t>) - </a:t>
            </a:r>
            <a:r>
              <a:rPr lang="en-US" sz="2000">
                <a:solidFill>
                  <a:srgbClr val="FFFF00"/>
                </a:solidFill>
              </a:rPr>
              <a:t>.111</a:t>
            </a:r>
            <a:r>
              <a:rPr lang="en-US" sz="2000"/>
              <a:t>(Z</a:t>
            </a:r>
            <a:r>
              <a:rPr lang="en-US" sz="2000" baseline="-25000"/>
              <a:t>othact</a:t>
            </a:r>
            <a:r>
              <a:rPr lang="en-US" sz="2000"/>
              <a:t>)</a:t>
            </a:r>
          </a:p>
          <a:p>
            <a:pPr marL="342900" indent="-342900" algn="ctr">
              <a:buFontTx/>
              <a:buNone/>
            </a:pPr>
            <a:endParaRPr lang="en-US" sz="2000"/>
          </a:p>
          <a:p>
            <a:pPr marL="342900" indent="-342900" algn="ctr">
              <a:buFontTx/>
              <a:buNone/>
            </a:pPr>
            <a:endParaRPr lang="en-US" sz="2000"/>
          </a:p>
        </p:txBody>
      </p:sp>
      <p:sp>
        <p:nvSpPr>
          <p:cNvPr id="627717" name="Text Box 5"/>
          <p:cNvSpPr txBox="1">
            <a:spLocks noChangeArrowheads="1"/>
          </p:cNvSpPr>
          <p:nvPr/>
        </p:nvSpPr>
        <p:spPr bwMode="auto">
          <a:xfrm>
            <a:off x="733425" y="1828800"/>
            <a:ext cx="7858125" cy="476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/>
              <a:t>Here are the ‘competing’ </a:t>
            </a:r>
            <a:r>
              <a:rPr lang="en-US" b="1">
                <a:solidFill>
                  <a:srgbClr val="FFFF00"/>
                </a:solidFill>
              </a:rPr>
              <a:t>Z-Score </a:t>
            </a:r>
            <a:r>
              <a:rPr lang="en-US"/>
              <a:t>Regression Models</a:t>
            </a:r>
          </a:p>
        </p:txBody>
      </p:sp>
      <p:sp>
        <p:nvSpPr>
          <p:cNvPr id="627718" name="Text Box 6"/>
          <p:cNvSpPr txBox="1">
            <a:spLocks noChangeArrowheads="1"/>
          </p:cNvSpPr>
          <p:nvPr/>
        </p:nvSpPr>
        <p:spPr bwMode="auto">
          <a:xfrm>
            <a:off x="1143000" y="228600"/>
            <a:ext cx="720883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 sz="2000">
                <a:solidFill>
                  <a:srgbClr val="FFFF00"/>
                </a:solidFill>
              </a:rPr>
              <a:t>But the hierarchical model also uses 4 variables, not 3. Is it worth it?</a:t>
            </a:r>
            <a:r>
              <a:rPr lang="en-US" sz="2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0111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Parsimony – “Is it worth it?”</a:t>
            </a:r>
          </a:p>
        </p:txBody>
      </p:sp>
      <p:sp>
        <p:nvSpPr>
          <p:cNvPr id="628739" name="Text Box 3"/>
          <p:cNvSpPr txBox="1">
            <a:spLocks noChangeArrowheads="1"/>
          </p:cNvSpPr>
          <p:nvPr/>
        </p:nvSpPr>
        <p:spPr bwMode="auto">
          <a:xfrm>
            <a:off x="1143000" y="228600"/>
            <a:ext cx="720883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 sz="2000">
                <a:solidFill>
                  <a:srgbClr val="FFFF00"/>
                </a:solidFill>
              </a:rPr>
              <a:t>But the hierarchical model also uses 4 variables, not 3. Is it worth it?</a:t>
            </a:r>
            <a:r>
              <a:rPr lang="en-US" sz="2000"/>
              <a:t> </a:t>
            </a:r>
          </a:p>
        </p:txBody>
      </p:sp>
      <p:pic>
        <p:nvPicPr>
          <p:cNvPr id="628740" name="Picture 4" descr="The image “http://www.math.duke.edu/conferences/einsteinweek/einstein.jpg” cannot be displayed, because it contains errors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2057400"/>
            <a:ext cx="2847975" cy="2971800"/>
          </a:xfrm>
          <a:prstGeom prst="rect">
            <a:avLst/>
          </a:prstGeom>
          <a:noFill/>
        </p:spPr>
      </p:pic>
      <p:sp>
        <p:nvSpPr>
          <p:cNvPr id="628741" name="Rectangle 5"/>
          <p:cNvSpPr>
            <a:spLocks noChangeArrowheads="1"/>
          </p:cNvSpPr>
          <p:nvPr/>
        </p:nvSpPr>
        <p:spPr bwMode="auto">
          <a:xfrm>
            <a:off x="6248400" y="2438400"/>
            <a:ext cx="1573213" cy="1416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 algn="ctr">
              <a:buFontTx/>
              <a:buNone/>
            </a:pPr>
            <a:r>
              <a:rPr lang="en-US"/>
              <a:t>Elegance </a:t>
            </a:r>
          </a:p>
          <a:p>
            <a:pPr marL="342900" indent="-342900" algn="ctr">
              <a:buFontTx/>
              <a:buNone/>
            </a:pPr>
            <a:r>
              <a:rPr lang="en-US"/>
              <a:t>is for </a:t>
            </a:r>
          </a:p>
          <a:p>
            <a:pPr marL="342900" indent="-342900" algn="ctr">
              <a:buFontTx/>
              <a:buNone/>
            </a:pPr>
            <a:r>
              <a:rPr lang="en-US"/>
              <a:t>tailors!</a:t>
            </a:r>
          </a:p>
        </p:txBody>
      </p:sp>
      <p:sp>
        <p:nvSpPr>
          <p:cNvPr id="628742" name="Rectangle 6"/>
          <p:cNvSpPr>
            <a:spLocks noChangeArrowheads="1"/>
          </p:cNvSpPr>
          <p:nvPr/>
        </p:nvSpPr>
        <p:spPr bwMode="auto">
          <a:xfrm>
            <a:off x="390525" y="5105400"/>
            <a:ext cx="8467725" cy="1416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 algn="ctr">
              <a:buFontTx/>
              <a:buNone/>
            </a:pPr>
            <a:r>
              <a:rPr lang="en-US">
                <a:solidFill>
                  <a:srgbClr val="FFFF00"/>
                </a:solidFill>
              </a:rPr>
              <a:t>Some scientists care about parsimony,</a:t>
            </a:r>
          </a:p>
          <a:p>
            <a:pPr marL="342900" indent="-342900" algn="ctr">
              <a:buFontTx/>
              <a:buNone/>
            </a:pPr>
            <a:r>
              <a:rPr lang="en-US">
                <a:solidFill>
                  <a:srgbClr val="FFFF00"/>
                </a:solidFill>
              </a:rPr>
              <a:t>but some do NOT!</a:t>
            </a:r>
          </a:p>
          <a:p>
            <a:pPr marL="342900" indent="-342900" algn="ctr">
              <a:buFontTx/>
              <a:buNone/>
            </a:pPr>
            <a:r>
              <a:rPr lang="en-US">
                <a:solidFill>
                  <a:srgbClr val="FFFF00"/>
                </a:solidFill>
              </a:rPr>
              <a:t>They want the best model, regardless of the practical cost!</a:t>
            </a:r>
          </a:p>
        </p:txBody>
      </p:sp>
      <p:sp>
        <p:nvSpPr>
          <p:cNvPr id="628743" name="Freeform 7"/>
          <p:cNvSpPr>
            <a:spLocks/>
          </p:cNvSpPr>
          <p:nvPr/>
        </p:nvSpPr>
        <p:spPr bwMode="auto">
          <a:xfrm>
            <a:off x="4386263" y="2057400"/>
            <a:ext cx="4006850" cy="2319338"/>
          </a:xfrm>
          <a:custGeom>
            <a:avLst/>
            <a:gdLst/>
            <a:ahLst/>
            <a:cxnLst>
              <a:cxn ang="0">
                <a:pos x="7" y="946"/>
              </a:cxn>
              <a:cxn ang="0">
                <a:pos x="131" y="898"/>
              </a:cxn>
              <a:cxn ang="0">
                <a:pos x="220" y="864"/>
              </a:cxn>
              <a:cxn ang="0">
                <a:pos x="323" y="809"/>
              </a:cxn>
              <a:cxn ang="0">
                <a:pos x="474" y="699"/>
              </a:cxn>
              <a:cxn ang="0">
                <a:pos x="624" y="590"/>
              </a:cxn>
              <a:cxn ang="0">
                <a:pos x="714" y="453"/>
              </a:cxn>
              <a:cxn ang="0">
                <a:pos x="844" y="219"/>
              </a:cxn>
              <a:cxn ang="0">
                <a:pos x="912" y="178"/>
              </a:cxn>
              <a:cxn ang="0">
                <a:pos x="1194" y="117"/>
              </a:cxn>
              <a:cxn ang="0">
                <a:pos x="1859" y="0"/>
              </a:cxn>
              <a:cxn ang="0">
                <a:pos x="2016" y="7"/>
              </a:cxn>
              <a:cxn ang="0">
                <a:pos x="2085" y="48"/>
              </a:cxn>
              <a:cxn ang="0">
                <a:pos x="2202" y="130"/>
              </a:cxn>
              <a:cxn ang="0">
                <a:pos x="2284" y="219"/>
              </a:cxn>
              <a:cxn ang="0">
                <a:pos x="2352" y="329"/>
              </a:cxn>
              <a:cxn ang="0">
                <a:pos x="2414" y="439"/>
              </a:cxn>
              <a:cxn ang="0">
                <a:pos x="2462" y="576"/>
              </a:cxn>
              <a:cxn ang="0">
                <a:pos x="2490" y="645"/>
              </a:cxn>
              <a:cxn ang="0">
                <a:pos x="2510" y="720"/>
              </a:cxn>
              <a:cxn ang="0">
                <a:pos x="2524" y="775"/>
              </a:cxn>
              <a:cxn ang="0">
                <a:pos x="2517" y="919"/>
              </a:cxn>
              <a:cxn ang="0">
                <a:pos x="2407" y="1118"/>
              </a:cxn>
              <a:cxn ang="0">
                <a:pos x="2366" y="1166"/>
              </a:cxn>
              <a:cxn ang="0">
                <a:pos x="2236" y="1303"/>
              </a:cxn>
              <a:cxn ang="0">
                <a:pos x="2160" y="1385"/>
              </a:cxn>
              <a:cxn ang="0">
                <a:pos x="2140" y="1406"/>
              </a:cxn>
              <a:cxn ang="0">
                <a:pos x="2078" y="1413"/>
              </a:cxn>
              <a:cxn ang="0">
                <a:pos x="1934" y="1440"/>
              </a:cxn>
              <a:cxn ang="0">
                <a:pos x="1845" y="1461"/>
              </a:cxn>
              <a:cxn ang="0">
                <a:pos x="1509" y="1454"/>
              </a:cxn>
              <a:cxn ang="0">
                <a:pos x="1125" y="1399"/>
              </a:cxn>
              <a:cxn ang="0">
                <a:pos x="679" y="1344"/>
              </a:cxn>
              <a:cxn ang="0">
                <a:pos x="645" y="1330"/>
              </a:cxn>
              <a:cxn ang="0">
                <a:pos x="604" y="1317"/>
              </a:cxn>
              <a:cxn ang="0">
                <a:pos x="542" y="1275"/>
              </a:cxn>
              <a:cxn ang="0">
                <a:pos x="384" y="1166"/>
              </a:cxn>
              <a:cxn ang="0">
                <a:pos x="227" y="1056"/>
              </a:cxn>
              <a:cxn ang="0">
                <a:pos x="144" y="1008"/>
              </a:cxn>
              <a:cxn ang="0">
                <a:pos x="0" y="967"/>
              </a:cxn>
              <a:cxn ang="0">
                <a:pos x="7" y="946"/>
              </a:cxn>
            </a:cxnLst>
            <a:rect l="0" t="0" r="r" b="b"/>
            <a:pathLst>
              <a:path w="2524" h="1461">
                <a:moveTo>
                  <a:pt x="7" y="946"/>
                </a:moveTo>
                <a:cubicBezTo>
                  <a:pt x="51" y="932"/>
                  <a:pt x="86" y="907"/>
                  <a:pt x="131" y="898"/>
                </a:cubicBezTo>
                <a:cubicBezTo>
                  <a:pt x="160" y="884"/>
                  <a:pt x="220" y="864"/>
                  <a:pt x="220" y="864"/>
                </a:cubicBezTo>
                <a:cubicBezTo>
                  <a:pt x="252" y="842"/>
                  <a:pt x="289" y="831"/>
                  <a:pt x="323" y="809"/>
                </a:cubicBezTo>
                <a:cubicBezTo>
                  <a:pt x="350" y="768"/>
                  <a:pt x="424" y="712"/>
                  <a:pt x="474" y="699"/>
                </a:cubicBezTo>
                <a:cubicBezTo>
                  <a:pt x="502" y="671"/>
                  <a:pt x="585" y="604"/>
                  <a:pt x="624" y="590"/>
                </a:cubicBezTo>
                <a:cubicBezTo>
                  <a:pt x="649" y="541"/>
                  <a:pt x="685" y="500"/>
                  <a:pt x="714" y="453"/>
                </a:cubicBezTo>
                <a:cubicBezTo>
                  <a:pt x="739" y="367"/>
                  <a:pt x="795" y="293"/>
                  <a:pt x="844" y="219"/>
                </a:cubicBezTo>
                <a:cubicBezTo>
                  <a:pt x="849" y="212"/>
                  <a:pt x="898" y="184"/>
                  <a:pt x="912" y="178"/>
                </a:cubicBezTo>
                <a:cubicBezTo>
                  <a:pt x="1001" y="141"/>
                  <a:pt x="1099" y="126"/>
                  <a:pt x="1194" y="117"/>
                </a:cubicBezTo>
                <a:cubicBezTo>
                  <a:pt x="1411" y="61"/>
                  <a:pt x="1635" y="11"/>
                  <a:pt x="1859" y="0"/>
                </a:cubicBezTo>
                <a:cubicBezTo>
                  <a:pt x="1911" y="2"/>
                  <a:pt x="1964" y="1"/>
                  <a:pt x="2016" y="7"/>
                </a:cubicBezTo>
                <a:cubicBezTo>
                  <a:pt x="2035" y="9"/>
                  <a:pt x="2068" y="38"/>
                  <a:pt x="2085" y="48"/>
                </a:cubicBezTo>
                <a:cubicBezTo>
                  <a:pt x="2127" y="72"/>
                  <a:pt x="2167" y="97"/>
                  <a:pt x="2202" y="130"/>
                </a:cubicBezTo>
                <a:cubicBezTo>
                  <a:pt x="2220" y="169"/>
                  <a:pt x="2249" y="194"/>
                  <a:pt x="2284" y="219"/>
                </a:cubicBezTo>
                <a:cubicBezTo>
                  <a:pt x="2296" y="256"/>
                  <a:pt x="2330" y="295"/>
                  <a:pt x="2352" y="329"/>
                </a:cubicBezTo>
                <a:cubicBezTo>
                  <a:pt x="2376" y="366"/>
                  <a:pt x="2392" y="402"/>
                  <a:pt x="2414" y="439"/>
                </a:cubicBezTo>
                <a:cubicBezTo>
                  <a:pt x="2423" y="484"/>
                  <a:pt x="2436" y="537"/>
                  <a:pt x="2462" y="576"/>
                </a:cubicBezTo>
                <a:cubicBezTo>
                  <a:pt x="2469" y="603"/>
                  <a:pt x="2474" y="622"/>
                  <a:pt x="2490" y="645"/>
                </a:cubicBezTo>
                <a:cubicBezTo>
                  <a:pt x="2497" y="670"/>
                  <a:pt x="2503" y="695"/>
                  <a:pt x="2510" y="720"/>
                </a:cubicBezTo>
                <a:cubicBezTo>
                  <a:pt x="2515" y="738"/>
                  <a:pt x="2524" y="775"/>
                  <a:pt x="2524" y="775"/>
                </a:cubicBezTo>
                <a:cubicBezTo>
                  <a:pt x="2522" y="823"/>
                  <a:pt x="2522" y="871"/>
                  <a:pt x="2517" y="919"/>
                </a:cubicBezTo>
                <a:cubicBezTo>
                  <a:pt x="2510" y="980"/>
                  <a:pt x="2448" y="1077"/>
                  <a:pt x="2407" y="1118"/>
                </a:cubicBezTo>
                <a:cubicBezTo>
                  <a:pt x="2393" y="1158"/>
                  <a:pt x="2410" y="1122"/>
                  <a:pt x="2366" y="1166"/>
                </a:cubicBezTo>
                <a:cubicBezTo>
                  <a:pt x="2322" y="1211"/>
                  <a:pt x="2288" y="1267"/>
                  <a:pt x="2236" y="1303"/>
                </a:cubicBezTo>
                <a:cubicBezTo>
                  <a:pt x="2215" y="1333"/>
                  <a:pt x="2186" y="1359"/>
                  <a:pt x="2160" y="1385"/>
                </a:cubicBezTo>
                <a:cubicBezTo>
                  <a:pt x="2153" y="1392"/>
                  <a:pt x="2149" y="1403"/>
                  <a:pt x="2140" y="1406"/>
                </a:cubicBezTo>
                <a:cubicBezTo>
                  <a:pt x="2120" y="1413"/>
                  <a:pt x="2099" y="1410"/>
                  <a:pt x="2078" y="1413"/>
                </a:cubicBezTo>
                <a:cubicBezTo>
                  <a:pt x="2030" y="1420"/>
                  <a:pt x="1983" y="1434"/>
                  <a:pt x="1934" y="1440"/>
                </a:cubicBezTo>
                <a:cubicBezTo>
                  <a:pt x="1904" y="1448"/>
                  <a:pt x="1876" y="1456"/>
                  <a:pt x="1845" y="1461"/>
                </a:cubicBezTo>
                <a:cubicBezTo>
                  <a:pt x="1733" y="1459"/>
                  <a:pt x="1621" y="1458"/>
                  <a:pt x="1509" y="1454"/>
                </a:cubicBezTo>
                <a:cubicBezTo>
                  <a:pt x="1379" y="1449"/>
                  <a:pt x="1253" y="1416"/>
                  <a:pt x="1125" y="1399"/>
                </a:cubicBezTo>
                <a:cubicBezTo>
                  <a:pt x="977" y="1379"/>
                  <a:pt x="828" y="1363"/>
                  <a:pt x="679" y="1344"/>
                </a:cubicBezTo>
                <a:cubicBezTo>
                  <a:pt x="668" y="1339"/>
                  <a:pt x="657" y="1334"/>
                  <a:pt x="645" y="1330"/>
                </a:cubicBezTo>
                <a:cubicBezTo>
                  <a:pt x="632" y="1325"/>
                  <a:pt x="604" y="1317"/>
                  <a:pt x="604" y="1317"/>
                </a:cubicBezTo>
                <a:cubicBezTo>
                  <a:pt x="581" y="1302"/>
                  <a:pt x="568" y="1284"/>
                  <a:pt x="542" y="1275"/>
                </a:cubicBezTo>
                <a:cubicBezTo>
                  <a:pt x="498" y="1231"/>
                  <a:pt x="434" y="1205"/>
                  <a:pt x="384" y="1166"/>
                </a:cubicBezTo>
                <a:cubicBezTo>
                  <a:pt x="334" y="1127"/>
                  <a:pt x="282" y="1086"/>
                  <a:pt x="227" y="1056"/>
                </a:cubicBezTo>
                <a:cubicBezTo>
                  <a:pt x="196" y="1039"/>
                  <a:pt x="176" y="1019"/>
                  <a:pt x="144" y="1008"/>
                </a:cubicBezTo>
                <a:cubicBezTo>
                  <a:pt x="91" y="971"/>
                  <a:pt x="72" y="973"/>
                  <a:pt x="0" y="967"/>
                </a:cubicBezTo>
                <a:cubicBezTo>
                  <a:pt x="2" y="960"/>
                  <a:pt x="7" y="946"/>
                  <a:pt x="7" y="946"/>
                </a:cubicBezTo>
                <a:close/>
              </a:path>
            </a:pathLst>
          </a:custGeom>
          <a:noFill/>
          <a:ln w="25400" cap="flat" cmpd="sng">
            <a:solidFill>
              <a:srgbClr val="FFFF00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43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>
                <a:solidFill>
                  <a:srgbClr val="FFEF02"/>
                </a:solidFill>
              </a:rPr>
              <a:t>Part 1 </a:t>
            </a:r>
            <a:endParaRPr lang="en-US"/>
          </a:p>
        </p:txBody>
      </p:sp>
      <p:sp>
        <p:nvSpPr>
          <p:cNvPr id="515075" name="Rectangle 3"/>
          <p:cNvSpPr>
            <a:spLocks noChangeArrowheads="1"/>
          </p:cNvSpPr>
          <p:nvPr/>
        </p:nvSpPr>
        <p:spPr bwMode="auto">
          <a:xfrm>
            <a:off x="2397125" y="2514600"/>
            <a:ext cx="47005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000" b="1"/>
              <a:t>Those Pesky Partials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Parsimony – “Is it worth it?”</a:t>
            </a:r>
          </a:p>
        </p:txBody>
      </p:sp>
      <p:sp>
        <p:nvSpPr>
          <p:cNvPr id="629763" name="Text Box 3"/>
          <p:cNvSpPr txBox="1">
            <a:spLocks noChangeArrowheads="1"/>
          </p:cNvSpPr>
          <p:nvPr/>
        </p:nvSpPr>
        <p:spPr bwMode="auto">
          <a:xfrm>
            <a:off x="1143000" y="228600"/>
            <a:ext cx="720883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 sz="2000">
                <a:solidFill>
                  <a:srgbClr val="FFFF00"/>
                </a:solidFill>
              </a:rPr>
              <a:t>But the hierarchical model also uses 4 variables, not 3. Is it worth it?</a:t>
            </a:r>
            <a:r>
              <a:rPr lang="en-US" sz="2000"/>
              <a:t> </a:t>
            </a:r>
          </a:p>
        </p:txBody>
      </p:sp>
      <p:pic>
        <p:nvPicPr>
          <p:cNvPr id="629764" name="Picture 4" descr="The image “http://media.portland.indymedia.org/images/2004/07/292592.jpg” cannot be displayed, because it contains errors."/>
          <p:cNvPicPr>
            <a:picLocks noChangeAspect="1" noChangeArrowheads="1"/>
          </p:cNvPicPr>
          <p:nvPr/>
        </p:nvPicPr>
        <p:blipFill>
          <a:blip r:embed="rId2" cstate="print"/>
          <a:srcRect t="7742" b="7742"/>
          <a:stretch>
            <a:fillRect/>
          </a:stretch>
        </p:blipFill>
        <p:spPr bwMode="auto">
          <a:xfrm>
            <a:off x="3124200" y="2057400"/>
            <a:ext cx="2628900" cy="3743325"/>
          </a:xfrm>
          <a:prstGeom prst="rect">
            <a:avLst/>
          </a:prstGeom>
          <a:noFill/>
        </p:spPr>
      </p:pic>
      <p:sp>
        <p:nvSpPr>
          <p:cNvPr id="629765" name="Rectangle 5"/>
          <p:cNvSpPr>
            <a:spLocks noChangeArrowheads="1"/>
          </p:cNvSpPr>
          <p:nvPr/>
        </p:nvSpPr>
        <p:spPr bwMode="auto">
          <a:xfrm>
            <a:off x="6350000" y="2286000"/>
            <a:ext cx="2220913" cy="1625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 algn="ctr">
              <a:buFontTx/>
              <a:buNone/>
            </a:pPr>
            <a:r>
              <a:rPr lang="en-US" sz="2400"/>
              <a:t>You’re not</a:t>
            </a:r>
          </a:p>
          <a:p>
            <a:pPr marL="342900" indent="-342900" algn="ctr">
              <a:buFontTx/>
              <a:buNone/>
            </a:pPr>
            <a:r>
              <a:rPr lang="en-US" sz="2400"/>
              <a:t>explaining much</a:t>
            </a:r>
          </a:p>
          <a:p>
            <a:pPr marL="342900" indent="-342900" algn="ctr">
              <a:buFontTx/>
              <a:buNone/>
            </a:pPr>
            <a:r>
              <a:rPr lang="en-US" sz="2400"/>
              <a:t>variance…</a:t>
            </a:r>
          </a:p>
          <a:p>
            <a:pPr marL="342900" indent="-342900" algn="ctr">
              <a:buFontTx/>
              <a:buNone/>
            </a:pPr>
            <a:r>
              <a:rPr lang="en-US" sz="2400"/>
              <a:t>You’re Fired!!</a:t>
            </a:r>
          </a:p>
        </p:txBody>
      </p:sp>
      <p:sp>
        <p:nvSpPr>
          <p:cNvPr id="629766" name="Freeform 6"/>
          <p:cNvSpPr>
            <a:spLocks/>
          </p:cNvSpPr>
          <p:nvPr/>
        </p:nvSpPr>
        <p:spPr bwMode="auto">
          <a:xfrm>
            <a:off x="4908550" y="1905000"/>
            <a:ext cx="4006850" cy="2319338"/>
          </a:xfrm>
          <a:custGeom>
            <a:avLst/>
            <a:gdLst/>
            <a:ahLst/>
            <a:cxnLst>
              <a:cxn ang="0">
                <a:pos x="7" y="946"/>
              </a:cxn>
              <a:cxn ang="0">
                <a:pos x="131" y="898"/>
              </a:cxn>
              <a:cxn ang="0">
                <a:pos x="220" y="864"/>
              </a:cxn>
              <a:cxn ang="0">
                <a:pos x="323" y="809"/>
              </a:cxn>
              <a:cxn ang="0">
                <a:pos x="474" y="699"/>
              </a:cxn>
              <a:cxn ang="0">
                <a:pos x="624" y="590"/>
              </a:cxn>
              <a:cxn ang="0">
                <a:pos x="714" y="453"/>
              </a:cxn>
              <a:cxn ang="0">
                <a:pos x="844" y="219"/>
              </a:cxn>
              <a:cxn ang="0">
                <a:pos x="912" y="178"/>
              </a:cxn>
              <a:cxn ang="0">
                <a:pos x="1194" y="117"/>
              </a:cxn>
              <a:cxn ang="0">
                <a:pos x="1859" y="0"/>
              </a:cxn>
              <a:cxn ang="0">
                <a:pos x="2016" y="7"/>
              </a:cxn>
              <a:cxn ang="0">
                <a:pos x="2085" y="48"/>
              </a:cxn>
              <a:cxn ang="0">
                <a:pos x="2202" y="130"/>
              </a:cxn>
              <a:cxn ang="0">
                <a:pos x="2284" y="219"/>
              </a:cxn>
              <a:cxn ang="0">
                <a:pos x="2352" y="329"/>
              </a:cxn>
              <a:cxn ang="0">
                <a:pos x="2414" y="439"/>
              </a:cxn>
              <a:cxn ang="0">
                <a:pos x="2462" y="576"/>
              </a:cxn>
              <a:cxn ang="0">
                <a:pos x="2490" y="645"/>
              </a:cxn>
              <a:cxn ang="0">
                <a:pos x="2510" y="720"/>
              </a:cxn>
              <a:cxn ang="0">
                <a:pos x="2524" y="775"/>
              </a:cxn>
              <a:cxn ang="0">
                <a:pos x="2517" y="919"/>
              </a:cxn>
              <a:cxn ang="0">
                <a:pos x="2407" y="1118"/>
              </a:cxn>
              <a:cxn ang="0">
                <a:pos x="2366" y="1166"/>
              </a:cxn>
              <a:cxn ang="0">
                <a:pos x="2236" y="1303"/>
              </a:cxn>
              <a:cxn ang="0">
                <a:pos x="2160" y="1385"/>
              </a:cxn>
              <a:cxn ang="0">
                <a:pos x="2140" y="1406"/>
              </a:cxn>
              <a:cxn ang="0">
                <a:pos x="2078" y="1413"/>
              </a:cxn>
              <a:cxn ang="0">
                <a:pos x="1934" y="1440"/>
              </a:cxn>
              <a:cxn ang="0">
                <a:pos x="1845" y="1461"/>
              </a:cxn>
              <a:cxn ang="0">
                <a:pos x="1509" y="1454"/>
              </a:cxn>
              <a:cxn ang="0">
                <a:pos x="1125" y="1399"/>
              </a:cxn>
              <a:cxn ang="0">
                <a:pos x="679" y="1344"/>
              </a:cxn>
              <a:cxn ang="0">
                <a:pos x="645" y="1330"/>
              </a:cxn>
              <a:cxn ang="0">
                <a:pos x="604" y="1317"/>
              </a:cxn>
              <a:cxn ang="0">
                <a:pos x="542" y="1275"/>
              </a:cxn>
              <a:cxn ang="0">
                <a:pos x="384" y="1166"/>
              </a:cxn>
              <a:cxn ang="0">
                <a:pos x="227" y="1056"/>
              </a:cxn>
              <a:cxn ang="0">
                <a:pos x="144" y="1008"/>
              </a:cxn>
              <a:cxn ang="0">
                <a:pos x="0" y="967"/>
              </a:cxn>
              <a:cxn ang="0">
                <a:pos x="7" y="946"/>
              </a:cxn>
            </a:cxnLst>
            <a:rect l="0" t="0" r="r" b="b"/>
            <a:pathLst>
              <a:path w="2524" h="1461">
                <a:moveTo>
                  <a:pt x="7" y="946"/>
                </a:moveTo>
                <a:cubicBezTo>
                  <a:pt x="51" y="932"/>
                  <a:pt x="86" y="907"/>
                  <a:pt x="131" y="898"/>
                </a:cubicBezTo>
                <a:cubicBezTo>
                  <a:pt x="160" y="884"/>
                  <a:pt x="220" y="864"/>
                  <a:pt x="220" y="864"/>
                </a:cubicBezTo>
                <a:cubicBezTo>
                  <a:pt x="252" y="842"/>
                  <a:pt x="289" y="831"/>
                  <a:pt x="323" y="809"/>
                </a:cubicBezTo>
                <a:cubicBezTo>
                  <a:pt x="350" y="768"/>
                  <a:pt x="424" y="712"/>
                  <a:pt x="474" y="699"/>
                </a:cubicBezTo>
                <a:cubicBezTo>
                  <a:pt x="502" y="671"/>
                  <a:pt x="585" y="604"/>
                  <a:pt x="624" y="590"/>
                </a:cubicBezTo>
                <a:cubicBezTo>
                  <a:pt x="649" y="541"/>
                  <a:pt x="685" y="500"/>
                  <a:pt x="714" y="453"/>
                </a:cubicBezTo>
                <a:cubicBezTo>
                  <a:pt x="739" y="367"/>
                  <a:pt x="795" y="293"/>
                  <a:pt x="844" y="219"/>
                </a:cubicBezTo>
                <a:cubicBezTo>
                  <a:pt x="849" y="212"/>
                  <a:pt x="898" y="184"/>
                  <a:pt x="912" y="178"/>
                </a:cubicBezTo>
                <a:cubicBezTo>
                  <a:pt x="1001" y="141"/>
                  <a:pt x="1099" y="126"/>
                  <a:pt x="1194" y="117"/>
                </a:cubicBezTo>
                <a:cubicBezTo>
                  <a:pt x="1411" y="61"/>
                  <a:pt x="1635" y="11"/>
                  <a:pt x="1859" y="0"/>
                </a:cubicBezTo>
                <a:cubicBezTo>
                  <a:pt x="1911" y="2"/>
                  <a:pt x="1964" y="1"/>
                  <a:pt x="2016" y="7"/>
                </a:cubicBezTo>
                <a:cubicBezTo>
                  <a:pt x="2035" y="9"/>
                  <a:pt x="2068" y="38"/>
                  <a:pt x="2085" y="48"/>
                </a:cubicBezTo>
                <a:cubicBezTo>
                  <a:pt x="2127" y="72"/>
                  <a:pt x="2167" y="97"/>
                  <a:pt x="2202" y="130"/>
                </a:cubicBezTo>
                <a:cubicBezTo>
                  <a:pt x="2220" y="169"/>
                  <a:pt x="2249" y="194"/>
                  <a:pt x="2284" y="219"/>
                </a:cubicBezTo>
                <a:cubicBezTo>
                  <a:pt x="2296" y="256"/>
                  <a:pt x="2330" y="295"/>
                  <a:pt x="2352" y="329"/>
                </a:cubicBezTo>
                <a:cubicBezTo>
                  <a:pt x="2376" y="366"/>
                  <a:pt x="2392" y="402"/>
                  <a:pt x="2414" y="439"/>
                </a:cubicBezTo>
                <a:cubicBezTo>
                  <a:pt x="2423" y="484"/>
                  <a:pt x="2436" y="537"/>
                  <a:pt x="2462" y="576"/>
                </a:cubicBezTo>
                <a:cubicBezTo>
                  <a:pt x="2469" y="603"/>
                  <a:pt x="2474" y="622"/>
                  <a:pt x="2490" y="645"/>
                </a:cubicBezTo>
                <a:cubicBezTo>
                  <a:pt x="2497" y="670"/>
                  <a:pt x="2503" y="695"/>
                  <a:pt x="2510" y="720"/>
                </a:cubicBezTo>
                <a:cubicBezTo>
                  <a:pt x="2515" y="738"/>
                  <a:pt x="2524" y="775"/>
                  <a:pt x="2524" y="775"/>
                </a:cubicBezTo>
                <a:cubicBezTo>
                  <a:pt x="2522" y="823"/>
                  <a:pt x="2522" y="871"/>
                  <a:pt x="2517" y="919"/>
                </a:cubicBezTo>
                <a:cubicBezTo>
                  <a:pt x="2510" y="980"/>
                  <a:pt x="2448" y="1077"/>
                  <a:pt x="2407" y="1118"/>
                </a:cubicBezTo>
                <a:cubicBezTo>
                  <a:pt x="2393" y="1158"/>
                  <a:pt x="2410" y="1122"/>
                  <a:pt x="2366" y="1166"/>
                </a:cubicBezTo>
                <a:cubicBezTo>
                  <a:pt x="2322" y="1211"/>
                  <a:pt x="2288" y="1267"/>
                  <a:pt x="2236" y="1303"/>
                </a:cubicBezTo>
                <a:cubicBezTo>
                  <a:pt x="2215" y="1333"/>
                  <a:pt x="2186" y="1359"/>
                  <a:pt x="2160" y="1385"/>
                </a:cubicBezTo>
                <a:cubicBezTo>
                  <a:pt x="2153" y="1392"/>
                  <a:pt x="2149" y="1403"/>
                  <a:pt x="2140" y="1406"/>
                </a:cubicBezTo>
                <a:cubicBezTo>
                  <a:pt x="2120" y="1413"/>
                  <a:pt x="2099" y="1410"/>
                  <a:pt x="2078" y="1413"/>
                </a:cubicBezTo>
                <a:cubicBezTo>
                  <a:pt x="2030" y="1420"/>
                  <a:pt x="1983" y="1434"/>
                  <a:pt x="1934" y="1440"/>
                </a:cubicBezTo>
                <a:cubicBezTo>
                  <a:pt x="1904" y="1448"/>
                  <a:pt x="1876" y="1456"/>
                  <a:pt x="1845" y="1461"/>
                </a:cubicBezTo>
                <a:cubicBezTo>
                  <a:pt x="1733" y="1459"/>
                  <a:pt x="1621" y="1458"/>
                  <a:pt x="1509" y="1454"/>
                </a:cubicBezTo>
                <a:cubicBezTo>
                  <a:pt x="1379" y="1449"/>
                  <a:pt x="1253" y="1416"/>
                  <a:pt x="1125" y="1399"/>
                </a:cubicBezTo>
                <a:cubicBezTo>
                  <a:pt x="977" y="1379"/>
                  <a:pt x="828" y="1363"/>
                  <a:pt x="679" y="1344"/>
                </a:cubicBezTo>
                <a:cubicBezTo>
                  <a:pt x="668" y="1339"/>
                  <a:pt x="657" y="1334"/>
                  <a:pt x="645" y="1330"/>
                </a:cubicBezTo>
                <a:cubicBezTo>
                  <a:pt x="632" y="1325"/>
                  <a:pt x="604" y="1317"/>
                  <a:pt x="604" y="1317"/>
                </a:cubicBezTo>
                <a:cubicBezTo>
                  <a:pt x="581" y="1302"/>
                  <a:pt x="568" y="1284"/>
                  <a:pt x="542" y="1275"/>
                </a:cubicBezTo>
                <a:cubicBezTo>
                  <a:pt x="498" y="1231"/>
                  <a:pt x="434" y="1205"/>
                  <a:pt x="384" y="1166"/>
                </a:cubicBezTo>
                <a:cubicBezTo>
                  <a:pt x="334" y="1127"/>
                  <a:pt x="282" y="1086"/>
                  <a:pt x="227" y="1056"/>
                </a:cubicBezTo>
                <a:cubicBezTo>
                  <a:pt x="196" y="1039"/>
                  <a:pt x="176" y="1019"/>
                  <a:pt x="144" y="1008"/>
                </a:cubicBezTo>
                <a:cubicBezTo>
                  <a:pt x="91" y="971"/>
                  <a:pt x="72" y="973"/>
                  <a:pt x="0" y="967"/>
                </a:cubicBezTo>
                <a:cubicBezTo>
                  <a:pt x="2" y="960"/>
                  <a:pt x="7" y="946"/>
                  <a:pt x="7" y="946"/>
                </a:cubicBezTo>
                <a:close/>
              </a:path>
            </a:pathLst>
          </a:custGeom>
          <a:noFill/>
          <a:ln w="25400" cap="flat" cmpd="sng">
            <a:solidFill>
              <a:srgbClr val="FFFF00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29767" name="Rectangle 7"/>
          <p:cNvSpPr>
            <a:spLocks noChangeArrowheads="1"/>
          </p:cNvSpPr>
          <p:nvPr/>
        </p:nvSpPr>
        <p:spPr bwMode="auto">
          <a:xfrm>
            <a:off x="1066800" y="5927725"/>
            <a:ext cx="685800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>
              <a:buFontTx/>
              <a:buNone/>
            </a:pPr>
            <a:r>
              <a:rPr lang="en-US" sz="2000">
                <a:solidFill>
                  <a:srgbClr val="FFFF00"/>
                </a:solidFill>
              </a:rPr>
              <a:t>Other people are more practical.</a:t>
            </a:r>
          </a:p>
          <a:p>
            <a:pPr marL="342900" indent="-342900" algn="ctr">
              <a:buFontTx/>
              <a:buNone/>
            </a:pPr>
            <a:r>
              <a:rPr lang="en-US" sz="2000">
                <a:solidFill>
                  <a:srgbClr val="FFFF00"/>
                </a:solidFill>
              </a:rPr>
              <a:t>They’re careful about how time &amp; money are spent on prediction.</a:t>
            </a:r>
          </a:p>
        </p:txBody>
      </p:sp>
    </p:spTree>
    <p:extLst>
      <p:ext uri="{BB962C8B-B14F-4D97-AF65-F5344CB8AC3E}">
        <p14:creationId xmlns:p14="http://schemas.microsoft.com/office/powerpoint/2010/main" val="83818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EF02"/>
                </a:solidFill>
              </a:rPr>
              <a:t>Part </a:t>
            </a:r>
            <a:r>
              <a:rPr lang="en-US" b="1" u="sng" dirty="0" smtClean="0">
                <a:solidFill>
                  <a:srgbClr val="FFEF02"/>
                </a:solidFill>
              </a:rPr>
              <a:t>3</a:t>
            </a:r>
            <a:endParaRPr lang="en-US" dirty="0"/>
          </a:p>
        </p:txBody>
      </p:sp>
      <p:sp>
        <p:nvSpPr>
          <p:cNvPr id="571395" name="Rectangle 3"/>
          <p:cNvSpPr>
            <a:spLocks noChangeArrowheads="1"/>
          </p:cNvSpPr>
          <p:nvPr/>
        </p:nvSpPr>
        <p:spPr bwMode="auto">
          <a:xfrm>
            <a:off x="1879600" y="2514600"/>
            <a:ext cx="57435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000" b="1"/>
              <a:t>The Collinearity Problem</a:t>
            </a:r>
          </a:p>
        </p:txBody>
      </p:sp>
    </p:spTree>
    <p:extLst>
      <p:ext uri="{BB962C8B-B14F-4D97-AF65-F5344CB8AC3E}">
        <p14:creationId xmlns:p14="http://schemas.microsoft.com/office/powerpoint/2010/main" val="1481176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The Collinearity Problem</a:t>
            </a:r>
          </a:p>
        </p:txBody>
      </p:sp>
      <p:sp>
        <p:nvSpPr>
          <p:cNvPr id="572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sz="4400">
                <a:solidFill>
                  <a:schemeClr val="bg1"/>
                </a:solidFill>
              </a:rPr>
              <a:t>	</a:t>
            </a:r>
          </a:p>
          <a:p>
            <a:pPr algn="ctr">
              <a:buFontTx/>
              <a:buNone/>
            </a:pPr>
            <a:r>
              <a:rPr lang="en-US" sz="4400">
                <a:solidFill>
                  <a:srgbClr val="FFFF00"/>
                </a:solidFill>
              </a:rPr>
              <a:t>Why does a jury consist of more than one juror? </a:t>
            </a:r>
          </a:p>
          <a:p>
            <a:pPr>
              <a:buFontTx/>
              <a:buNone/>
            </a:pPr>
            <a:endParaRPr lang="en-US" sz="4400">
              <a:solidFill>
                <a:srgbClr val="FFFF00"/>
              </a:solidFill>
            </a:endParaRPr>
          </a:p>
          <a:p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57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The Collinearity Problem</a:t>
            </a:r>
          </a:p>
        </p:txBody>
      </p:sp>
      <p:sp>
        <p:nvSpPr>
          <p:cNvPr id="573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sz="4400">
                <a:solidFill>
                  <a:schemeClr val="bg1"/>
                </a:solidFill>
              </a:rPr>
              <a:t>	</a:t>
            </a:r>
          </a:p>
          <a:p>
            <a:pPr algn="ctr">
              <a:buFontTx/>
              <a:buNone/>
            </a:pPr>
            <a:r>
              <a:rPr lang="en-US" sz="4400">
                <a:solidFill>
                  <a:srgbClr val="FFFF00"/>
                </a:solidFill>
              </a:rPr>
              <a:t>Why is it that husbands and wives are NOT suppose to serve on the same jury?</a:t>
            </a:r>
          </a:p>
          <a:p>
            <a:pPr>
              <a:buFontTx/>
              <a:buNone/>
            </a:pPr>
            <a:endParaRPr lang="en-US" sz="4400">
              <a:solidFill>
                <a:srgbClr val="FFFF00"/>
              </a:solidFill>
            </a:endParaRPr>
          </a:p>
          <a:p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00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The Collinearity Problem</a:t>
            </a:r>
          </a:p>
        </p:txBody>
      </p:sp>
      <p:sp>
        <p:nvSpPr>
          <p:cNvPr id="574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sz="4400">
                <a:solidFill>
                  <a:schemeClr val="bg1"/>
                </a:solidFill>
              </a:rPr>
              <a:t>	</a:t>
            </a:r>
          </a:p>
          <a:p>
            <a:pPr algn="ctr">
              <a:buFontTx/>
              <a:buNone/>
            </a:pPr>
            <a:r>
              <a:rPr lang="en-US" sz="4400">
                <a:solidFill>
                  <a:srgbClr val="FFFF00"/>
                </a:solidFill>
              </a:rPr>
              <a:t>Why are jurors not supposed to read or watch media reports</a:t>
            </a:r>
          </a:p>
          <a:p>
            <a:pPr algn="ctr">
              <a:buFontTx/>
              <a:buNone/>
            </a:pPr>
            <a:r>
              <a:rPr lang="en-US" sz="4400">
                <a:solidFill>
                  <a:srgbClr val="FFFF00"/>
                </a:solidFill>
              </a:rPr>
              <a:t>about the trial? 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3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The Collinearity Problem</a:t>
            </a:r>
          </a:p>
        </p:txBody>
      </p:sp>
      <p:sp>
        <p:nvSpPr>
          <p:cNvPr id="575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sz="4400">
                <a:solidFill>
                  <a:schemeClr val="bg1"/>
                </a:solidFill>
              </a:rPr>
              <a:t>	</a:t>
            </a:r>
          </a:p>
          <a:p>
            <a:pPr algn="ctr">
              <a:buFontTx/>
              <a:buNone/>
            </a:pPr>
            <a:r>
              <a:rPr lang="en-US" sz="3600">
                <a:solidFill>
                  <a:schemeClr val="bg1"/>
                </a:solidFill>
              </a:rPr>
              <a:t>In short, we get the best estimate from </a:t>
            </a:r>
            <a:r>
              <a:rPr lang="en-US" sz="3600">
                <a:solidFill>
                  <a:srgbClr val="FFFF00"/>
                </a:solidFill>
              </a:rPr>
              <a:t>MULTIPLE PREDICTORS</a:t>
            </a:r>
          </a:p>
          <a:p>
            <a:pPr algn="ctr">
              <a:buFontTx/>
              <a:buNone/>
            </a:pPr>
            <a:r>
              <a:rPr lang="en-US" sz="3600">
                <a:solidFill>
                  <a:schemeClr val="bg1"/>
                </a:solidFill>
              </a:rPr>
              <a:t>that are </a:t>
            </a:r>
            <a:r>
              <a:rPr lang="en-US" sz="3600">
                <a:solidFill>
                  <a:srgbClr val="FFFF00"/>
                </a:solidFill>
              </a:rPr>
              <a:t>INDEPENDENT!!!</a:t>
            </a:r>
          </a:p>
          <a:p>
            <a:pPr algn="ctr">
              <a:buFontTx/>
              <a:buNone/>
            </a:pPr>
            <a:r>
              <a:rPr lang="en-US" sz="3600">
                <a:solidFill>
                  <a:schemeClr val="bg2"/>
                </a:solidFill>
              </a:rPr>
              <a:t>i.e., from each other (or the news)</a:t>
            </a:r>
            <a:r>
              <a:rPr lang="en-US" sz="4400">
                <a:solidFill>
                  <a:srgbClr val="FFFF00"/>
                </a:solidFill>
              </a:rPr>
              <a:t> 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144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The Collinearity Problem</a:t>
            </a:r>
          </a:p>
        </p:txBody>
      </p:sp>
      <p:sp>
        <p:nvSpPr>
          <p:cNvPr id="576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1"/>
                </a:solidFill>
              </a:rPr>
              <a:t>The </a:t>
            </a:r>
            <a:r>
              <a:rPr lang="en-US" sz="2400" u="sng" dirty="0" err="1">
                <a:solidFill>
                  <a:srgbClr val="FFFF00"/>
                </a:solidFill>
              </a:rPr>
              <a:t>collinearity</a:t>
            </a:r>
            <a:r>
              <a:rPr lang="en-US" sz="2400" u="sng" dirty="0">
                <a:solidFill>
                  <a:srgbClr val="FFFF00"/>
                </a:solidFill>
              </a:rPr>
              <a:t> problem</a:t>
            </a:r>
            <a:r>
              <a:rPr lang="en-US" sz="2400" dirty="0">
                <a:solidFill>
                  <a:schemeClr val="bg1"/>
                </a:solidFill>
              </a:rPr>
              <a:t> in MR occurs </a:t>
            </a:r>
            <a:r>
              <a:rPr lang="en-US" sz="2400" i="1" u="sng" dirty="0">
                <a:solidFill>
                  <a:schemeClr val="bg1"/>
                </a:solidFill>
              </a:rPr>
              <a:t>to the extent that</a:t>
            </a:r>
            <a:r>
              <a:rPr lang="en-US" sz="2400" dirty="0">
                <a:solidFill>
                  <a:schemeClr val="bg1"/>
                </a:solidFill>
              </a:rPr>
              <a:t> the </a:t>
            </a:r>
            <a:r>
              <a:rPr lang="en-US" sz="2400" dirty="0">
                <a:solidFill>
                  <a:srgbClr val="FFFF00"/>
                </a:solidFill>
              </a:rPr>
              <a:t>two or more predictors are NOT independent from each other. 								</a:t>
            </a:r>
            <a:r>
              <a:rPr lang="en-US" sz="2400" dirty="0" smtClean="0">
                <a:solidFill>
                  <a:schemeClr val="bg2"/>
                </a:solidFill>
              </a:rPr>
              <a:t>Similar </a:t>
            </a:r>
            <a:r>
              <a:rPr lang="en-US" sz="2400" dirty="0">
                <a:solidFill>
                  <a:schemeClr val="bg2"/>
                </a:solidFill>
              </a:rPr>
              <a:t>to jurors’ lack of independence.</a:t>
            </a:r>
          </a:p>
          <a:p>
            <a:pPr>
              <a:lnSpc>
                <a:spcPct val="90000"/>
              </a:lnSpc>
            </a:pPr>
            <a:endParaRPr lang="en-US" sz="2400" dirty="0">
              <a:solidFill>
                <a:srgbClr val="FFFF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1"/>
                </a:solidFill>
              </a:rPr>
              <a:t>Notice the caution in the phrase “to the extent that”.</a:t>
            </a:r>
          </a:p>
          <a:p>
            <a:pPr>
              <a:lnSpc>
                <a:spcPct val="90000"/>
              </a:lnSpc>
            </a:pPr>
            <a:endParaRPr lang="en-US" sz="2400" dirty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dirty="0" err="1">
                <a:solidFill>
                  <a:schemeClr val="bg1"/>
                </a:solidFill>
              </a:rPr>
              <a:t>Collinearity</a:t>
            </a:r>
            <a:r>
              <a:rPr lang="en-US" sz="2400" dirty="0">
                <a:solidFill>
                  <a:schemeClr val="bg1"/>
                </a:solidFill>
              </a:rPr>
              <a:t> is not an all-or-none problem. </a:t>
            </a:r>
            <a:r>
              <a:rPr lang="en-US" sz="2000" dirty="0">
                <a:solidFill>
                  <a:schemeClr val="bg2"/>
                </a:solidFill>
              </a:rPr>
              <a:t>(no magic #)</a:t>
            </a:r>
          </a:p>
          <a:p>
            <a:pPr>
              <a:lnSpc>
                <a:spcPct val="90000"/>
              </a:lnSpc>
            </a:pPr>
            <a:endParaRPr lang="en-US" sz="2400" dirty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1"/>
                </a:solidFill>
              </a:rPr>
              <a:t>Also called “Multi-</a:t>
            </a:r>
            <a:r>
              <a:rPr lang="en-US" sz="2400" dirty="0" err="1">
                <a:solidFill>
                  <a:schemeClr val="bg1"/>
                </a:solidFill>
              </a:rPr>
              <a:t>collinearity</a:t>
            </a:r>
            <a:r>
              <a:rPr lang="en-US" sz="2400" dirty="0">
                <a:solidFill>
                  <a:schemeClr val="bg1"/>
                </a:solidFill>
              </a:rPr>
              <a:t>” </a:t>
            </a:r>
            <a:r>
              <a:rPr lang="en-US" sz="2400" dirty="0">
                <a:solidFill>
                  <a:schemeClr val="bg2"/>
                </a:solidFill>
              </a:rPr>
              <a:t>(same thing!)</a:t>
            </a:r>
          </a:p>
          <a:p>
            <a:pPr>
              <a:lnSpc>
                <a:spcPct val="90000"/>
              </a:lnSpc>
            </a:pP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309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The Collinearity Problem</a:t>
            </a:r>
          </a:p>
        </p:txBody>
      </p:sp>
      <p:sp>
        <p:nvSpPr>
          <p:cNvPr id="577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bg1"/>
                </a:solidFill>
              </a:rPr>
              <a:t>Although there is no magic number for collinearity, a </a:t>
            </a:r>
            <a:r>
              <a:rPr lang="en-US" sz="2400">
                <a:solidFill>
                  <a:srgbClr val="FFFF00"/>
                </a:solidFill>
              </a:rPr>
              <a:t>common cut-off is r=0.8 between predictors.</a:t>
            </a:r>
          </a:p>
          <a:p>
            <a:pPr>
              <a:lnSpc>
                <a:spcPct val="90000"/>
              </a:lnSpc>
            </a:pPr>
            <a:endParaRPr lang="en-US" sz="2400">
              <a:solidFill>
                <a:srgbClr val="FFFF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chemeClr val="bg1"/>
                </a:solidFill>
              </a:rPr>
              <a:t>That is, if two of your predictors have zero-order correlations of </a:t>
            </a:r>
            <a:r>
              <a:rPr lang="en-US" sz="2400">
                <a:solidFill>
                  <a:srgbClr val="FFFF00"/>
                </a:solidFill>
              </a:rPr>
              <a:t>r=0.8 or higher</a:t>
            </a:r>
            <a:r>
              <a:rPr lang="en-US" sz="2400">
                <a:solidFill>
                  <a:schemeClr val="bg1"/>
                </a:solidFill>
              </a:rPr>
              <a:t>  …your jury is rigged!</a:t>
            </a:r>
          </a:p>
          <a:p>
            <a:pPr>
              <a:lnSpc>
                <a:spcPct val="90000"/>
              </a:lnSpc>
            </a:pPr>
            <a:endParaRPr lang="en-US" sz="240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chemeClr val="bg1"/>
                </a:solidFill>
              </a:rPr>
              <a:t>Note: Some researchers will allow cut-offs as high as </a:t>
            </a:r>
            <a:r>
              <a:rPr lang="en-US" sz="2400">
                <a:solidFill>
                  <a:srgbClr val="FFFF00"/>
                </a:solidFill>
              </a:rPr>
              <a:t>r=0.9</a:t>
            </a:r>
            <a:r>
              <a:rPr lang="en-US" sz="2400">
                <a:solidFill>
                  <a:schemeClr val="bg1"/>
                </a:solidFill>
              </a:rPr>
              <a:t>, others prefer the more conservative </a:t>
            </a:r>
            <a:r>
              <a:rPr lang="en-US" sz="2400">
                <a:solidFill>
                  <a:srgbClr val="FFFF00"/>
                </a:solidFill>
              </a:rPr>
              <a:t>r=0.7</a:t>
            </a:r>
            <a:r>
              <a:rPr lang="en-US" sz="240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8796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The Collinearity Problem</a:t>
            </a:r>
          </a:p>
        </p:txBody>
      </p:sp>
      <p:sp>
        <p:nvSpPr>
          <p:cNvPr id="578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>
              <a:solidFill>
                <a:schemeClr val="bg1"/>
              </a:solidFill>
            </a:endParaRPr>
          </a:p>
          <a:p>
            <a:endParaRPr lang="en-US">
              <a:solidFill>
                <a:schemeClr val="bg1"/>
              </a:solidFill>
            </a:endParaRPr>
          </a:p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578564" name="Rectangle 4"/>
          <p:cNvSpPr>
            <a:spLocks noChangeArrowheads="1"/>
          </p:cNvSpPr>
          <p:nvPr/>
        </p:nvSpPr>
        <p:spPr bwMode="auto">
          <a:xfrm>
            <a:off x="2093913" y="4422775"/>
            <a:ext cx="5132387" cy="22828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FFFF00"/>
                </a:solidFill>
              </a:rPr>
              <a:t>Great News!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2400">
              <a:solidFill>
                <a:srgbClr val="FFFF00"/>
              </a:solidFill>
            </a:endParaRP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/>
              <a:t>The coefficients box in the SPSS output 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/>
              <a:t>shows two Collinearity Statistics: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2400"/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/>
              <a:t>Tolerance &amp; VIF</a:t>
            </a:r>
          </a:p>
        </p:txBody>
      </p:sp>
      <p:pic>
        <p:nvPicPr>
          <p:cNvPr id="578565" name="Picture 5" descr="s coefficie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828800"/>
            <a:ext cx="5943600" cy="2551113"/>
          </a:xfrm>
          <a:prstGeom prst="rect">
            <a:avLst/>
          </a:prstGeom>
          <a:noFill/>
        </p:spPr>
      </p:pic>
      <p:sp>
        <p:nvSpPr>
          <p:cNvPr id="578566" name="Rectangle 6"/>
          <p:cNvSpPr>
            <a:spLocks noChangeArrowheads="1"/>
          </p:cNvSpPr>
          <p:nvPr/>
        </p:nvSpPr>
        <p:spPr bwMode="auto">
          <a:xfrm>
            <a:off x="6400800" y="2133600"/>
            <a:ext cx="762000" cy="2133600"/>
          </a:xfrm>
          <a:prstGeom prst="rect">
            <a:avLst/>
          </a:prstGeom>
          <a:noFill/>
          <a:ln w="38100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20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The Collinearity Problem</a:t>
            </a:r>
          </a:p>
        </p:txBody>
      </p:sp>
      <p:sp>
        <p:nvSpPr>
          <p:cNvPr id="579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>
              <a:solidFill>
                <a:schemeClr val="bg1"/>
              </a:solidFill>
            </a:endParaRPr>
          </a:p>
          <a:p>
            <a:endParaRPr lang="en-US">
              <a:solidFill>
                <a:schemeClr val="bg1"/>
              </a:solidFill>
            </a:endParaRPr>
          </a:p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579588" name="Rectangle 4"/>
          <p:cNvSpPr>
            <a:spLocks noChangeArrowheads="1"/>
          </p:cNvSpPr>
          <p:nvPr/>
        </p:nvSpPr>
        <p:spPr bwMode="auto">
          <a:xfrm>
            <a:off x="966788" y="4452938"/>
            <a:ext cx="7405687" cy="22240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FFFF00"/>
                </a:solidFill>
              </a:rPr>
              <a:t>Tolerance = 1 – overlap of this predictor with all predictors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2400">
              <a:solidFill>
                <a:srgbClr val="FFFF00"/>
              </a:solidFill>
            </a:endParaRP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FFFF00"/>
                </a:solidFill>
              </a:rPr>
              <a:t>Tolerance = 1 – r</a:t>
            </a:r>
            <a:r>
              <a:rPr lang="en-US" baseline="30000">
                <a:solidFill>
                  <a:srgbClr val="FFFF00"/>
                </a:solidFill>
              </a:rPr>
              <a:t>2</a:t>
            </a:r>
            <a:r>
              <a:rPr lang="en-US" baseline="-25000">
                <a:solidFill>
                  <a:srgbClr val="FFFF00"/>
                </a:solidFill>
              </a:rPr>
              <a:t>all other predictors</a:t>
            </a:r>
            <a:endParaRPr lang="en-US" sz="2400" baseline="-25000">
              <a:solidFill>
                <a:srgbClr val="FFFF00"/>
              </a:solidFill>
            </a:endParaRP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2400" baseline="-25000">
              <a:solidFill>
                <a:srgbClr val="FFFF00"/>
              </a:solidFill>
            </a:endParaRP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2400"/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/>
              <a:t>Tolerance Range = 0 to 1</a:t>
            </a:r>
          </a:p>
        </p:txBody>
      </p:sp>
      <p:pic>
        <p:nvPicPr>
          <p:cNvPr id="579589" name="Picture 5" descr="s coefficie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828800"/>
            <a:ext cx="5943600" cy="2551113"/>
          </a:xfrm>
          <a:prstGeom prst="rect">
            <a:avLst/>
          </a:prstGeom>
          <a:noFill/>
        </p:spPr>
      </p:pic>
      <p:sp>
        <p:nvSpPr>
          <p:cNvPr id="579590" name="Rectangle 6"/>
          <p:cNvSpPr>
            <a:spLocks noChangeArrowheads="1"/>
          </p:cNvSpPr>
          <p:nvPr/>
        </p:nvSpPr>
        <p:spPr bwMode="auto">
          <a:xfrm>
            <a:off x="6400800" y="2590800"/>
            <a:ext cx="457200" cy="1676400"/>
          </a:xfrm>
          <a:prstGeom prst="rect">
            <a:avLst/>
          </a:prstGeom>
          <a:noFill/>
          <a:ln w="38100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507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Those Pesky Partials</a:t>
            </a:r>
          </a:p>
        </p:txBody>
      </p:sp>
      <p:sp>
        <p:nvSpPr>
          <p:cNvPr id="517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Why do we use partialing?</a:t>
            </a:r>
          </a:p>
          <a:p>
            <a:pPr lvl="1"/>
            <a:r>
              <a:rPr lang="en-US">
                <a:solidFill>
                  <a:schemeClr val="bg1"/>
                </a:solidFill>
              </a:rPr>
              <a:t>to </a:t>
            </a:r>
            <a:r>
              <a:rPr lang="en-US" i="1">
                <a:solidFill>
                  <a:schemeClr val="bg1"/>
                </a:solidFill>
              </a:rPr>
              <a:t>hold constant</a:t>
            </a:r>
            <a:r>
              <a:rPr lang="en-US">
                <a:solidFill>
                  <a:schemeClr val="bg1"/>
                </a:solidFill>
              </a:rPr>
              <a:t>, </a:t>
            </a:r>
            <a:r>
              <a:rPr lang="en-US" i="1">
                <a:solidFill>
                  <a:schemeClr val="bg1"/>
                </a:solidFill>
              </a:rPr>
              <a:t>adjust for</a:t>
            </a:r>
            <a:r>
              <a:rPr lang="en-US">
                <a:solidFill>
                  <a:schemeClr val="bg1"/>
                </a:solidFill>
              </a:rPr>
              <a:t>, or </a:t>
            </a:r>
            <a:r>
              <a:rPr lang="en-US" i="1">
                <a:solidFill>
                  <a:schemeClr val="bg1"/>
                </a:solidFill>
              </a:rPr>
              <a:t>control for</a:t>
            </a:r>
            <a:r>
              <a:rPr lang="en-US">
                <a:solidFill>
                  <a:schemeClr val="bg1"/>
                </a:solidFill>
              </a:rPr>
              <a:t> one or more variables</a:t>
            </a:r>
          </a:p>
          <a:p>
            <a:pPr lvl="1"/>
            <a:r>
              <a:rPr lang="en-US">
                <a:solidFill>
                  <a:schemeClr val="bg1"/>
                </a:solidFill>
              </a:rPr>
              <a:t>In other words…</a:t>
            </a:r>
            <a:r>
              <a:rPr lang="en-US">
                <a:solidFill>
                  <a:srgbClr val="FFFF00"/>
                </a:solidFill>
              </a:rPr>
              <a:t>partials</a:t>
            </a:r>
            <a:r>
              <a:rPr lang="en-US">
                <a:solidFill>
                  <a:schemeClr val="bg1"/>
                </a:solidFill>
              </a:rPr>
              <a:t> </a:t>
            </a:r>
            <a:r>
              <a:rPr lang="en-US">
                <a:solidFill>
                  <a:srgbClr val="FFFF00"/>
                </a:solidFill>
              </a:rPr>
              <a:t>eliminate confounds!</a:t>
            </a:r>
          </a:p>
          <a:p>
            <a:pPr lvl="1"/>
            <a:endParaRPr lang="en-US">
              <a:solidFill>
                <a:srgbClr val="FFFF00"/>
              </a:solidFill>
            </a:endParaRPr>
          </a:p>
          <a:p>
            <a:r>
              <a:rPr lang="en-US">
                <a:solidFill>
                  <a:schemeClr val="bg1"/>
                </a:solidFill>
              </a:rPr>
              <a:t>Often used by researchers to sort out alternative explanations for relations among variables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The Collinearity Problem</a:t>
            </a:r>
          </a:p>
        </p:txBody>
      </p:sp>
      <p:sp>
        <p:nvSpPr>
          <p:cNvPr id="580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>
              <a:solidFill>
                <a:schemeClr val="bg1"/>
              </a:solidFill>
            </a:endParaRPr>
          </a:p>
          <a:p>
            <a:endParaRPr lang="en-US">
              <a:solidFill>
                <a:schemeClr val="bg1"/>
              </a:solidFill>
            </a:endParaRPr>
          </a:p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580612" name="Rectangle 4"/>
          <p:cNvSpPr>
            <a:spLocks noChangeArrowheads="1"/>
          </p:cNvSpPr>
          <p:nvPr/>
        </p:nvSpPr>
        <p:spPr bwMode="auto">
          <a:xfrm>
            <a:off x="557213" y="4422775"/>
            <a:ext cx="8272462" cy="22828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FFFF00"/>
                </a:solidFill>
              </a:rPr>
              <a:t>We want tolerance to be near 1, indicating independent predictors.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FFFF00"/>
                </a:solidFill>
              </a:rPr>
              <a:t>(Independent “jurors”)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2400">
              <a:solidFill>
                <a:srgbClr val="FFFF00"/>
              </a:solidFill>
            </a:endParaRP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FFFF00"/>
                </a:solidFill>
              </a:rPr>
              <a:t>If tolerance is &lt; .36, we may have a problem. 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2400">
              <a:solidFill>
                <a:srgbClr val="FFFF00"/>
              </a:solidFill>
            </a:endParaRP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FFFF00"/>
                </a:solidFill>
              </a:rPr>
              <a:t>.36 = 1.0 - .8</a:t>
            </a:r>
            <a:r>
              <a:rPr lang="en-US" sz="2400" baseline="30000">
                <a:solidFill>
                  <a:srgbClr val="FFFF00"/>
                </a:solidFill>
              </a:rPr>
              <a:t>2</a:t>
            </a:r>
            <a:r>
              <a:rPr lang="en-US" sz="2400">
                <a:solidFill>
                  <a:srgbClr val="FFFF00"/>
                </a:solidFill>
              </a:rPr>
              <a:t>, and remember that .8 is a common r cut-off</a:t>
            </a:r>
          </a:p>
        </p:txBody>
      </p:sp>
      <p:pic>
        <p:nvPicPr>
          <p:cNvPr id="580613" name="Picture 5" descr="s coefficie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828800"/>
            <a:ext cx="5943600" cy="2551113"/>
          </a:xfrm>
          <a:prstGeom prst="rect">
            <a:avLst/>
          </a:prstGeom>
          <a:noFill/>
        </p:spPr>
      </p:pic>
      <p:sp>
        <p:nvSpPr>
          <p:cNvPr id="580614" name="Rectangle 6"/>
          <p:cNvSpPr>
            <a:spLocks noChangeArrowheads="1"/>
          </p:cNvSpPr>
          <p:nvPr/>
        </p:nvSpPr>
        <p:spPr bwMode="auto">
          <a:xfrm>
            <a:off x="6400800" y="2590800"/>
            <a:ext cx="457200" cy="1676400"/>
          </a:xfrm>
          <a:prstGeom prst="rect">
            <a:avLst/>
          </a:prstGeom>
          <a:noFill/>
          <a:ln w="38100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94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The Collinearity Problem</a:t>
            </a:r>
          </a:p>
        </p:txBody>
      </p:sp>
      <p:sp>
        <p:nvSpPr>
          <p:cNvPr id="581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>
              <a:solidFill>
                <a:schemeClr val="bg1"/>
              </a:solidFill>
            </a:endParaRPr>
          </a:p>
          <a:p>
            <a:endParaRPr lang="en-US">
              <a:solidFill>
                <a:schemeClr val="bg1"/>
              </a:solidFill>
            </a:endParaRPr>
          </a:p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581636" name="Rectangle 4"/>
          <p:cNvSpPr>
            <a:spLocks noChangeArrowheads="1"/>
          </p:cNvSpPr>
          <p:nvPr/>
        </p:nvSpPr>
        <p:spPr bwMode="auto">
          <a:xfrm>
            <a:off x="2654300" y="4605338"/>
            <a:ext cx="4076700" cy="1917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FFFF00"/>
                </a:solidFill>
              </a:rPr>
              <a:t>Variance Inflation Factor = VIF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2400">
              <a:solidFill>
                <a:srgbClr val="FFFF00"/>
              </a:solidFill>
            </a:endParaRP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FFFF00"/>
                </a:solidFill>
              </a:rPr>
              <a:t>VIF = 1 / Tolerance 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2400">
              <a:solidFill>
                <a:srgbClr val="FFFF00"/>
              </a:solidFill>
            </a:endParaRP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FFFF00"/>
                </a:solidFill>
              </a:rPr>
              <a:t>VIF Range = 1 to infinite</a:t>
            </a:r>
          </a:p>
        </p:txBody>
      </p:sp>
      <p:pic>
        <p:nvPicPr>
          <p:cNvPr id="581637" name="Picture 5" descr="s coefficie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828800"/>
            <a:ext cx="5943600" cy="2551113"/>
          </a:xfrm>
          <a:prstGeom prst="rect">
            <a:avLst/>
          </a:prstGeom>
          <a:noFill/>
        </p:spPr>
      </p:pic>
      <p:sp>
        <p:nvSpPr>
          <p:cNvPr id="581638" name="Rectangle 6"/>
          <p:cNvSpPr>
            <a:spLocks noChangeArrowheads="1"/>
          </p:cNvSpPr>
          <p:nvPr/>
        </p:nvSpPr>
        <p:spPr bwMode="auto">
          <a:xfrm>
            <a:off x="6858000" y="2590800"/>
            <a:ext cx="304800" cy="1676400"/>
          </a:xfrm>
          <a:prstGeom prst="rect">
            <a:avLst/>
          </a:prstGeom>
          <a:noFill/>
          <a:ln w="38100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647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The Collinearity Problem</a:t>
            </a:r>
          </a:p>
        </p:txBody>
      </p:sp>
      <p:sp>
        <p:nvSpPr>
          <p:cNvPr id="582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>
              <a:solidFill>
                <a:schemeClr val="bg1"/>
              </a:solidFill>
            </a:endParaRPr>
          </a:p>
          <a:p>
            <a:endParaRPr lang="en-US">
              <a:solidFill>
                <a:schemeClr val="bg1"/>
              </a:solidFill>
            </a:endParaRPr>
          </a:p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582660" name="Rectangle 4"/>
          <p:cNvSpPr>
            <a:spLocks noChangeArrowheads="1"/>
          </p:cNvSpPr>
          <p:nvPr/>
        </p:nvSpPr>
        <p:spPr bwMode="auto">
          <a:xfrm>
            <a:off x="1182688" y="4437063"/>
            <a:ext cx="7019925" cy="2254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400">
              <a:solidFill>
                <a:srgbClr val="FFFF00"/>
              </a:solidFill>
            </a:endParaRP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FFFF00"/>
                </a:solidFill>
              </a:rPr>
              <a:t>We want VIF to be near 1!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2400">
              <a:solidFill>
                <a:srgbClr val="FFFF00"/>
              </a:solidFill>
            </a:endParaRP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000">
                <a:solidFill>
                  <a:srgbClr val="FFFF00"/>
                </a:solidFill>
              </a:rPr>
              <a:t>Computationally VIF </a:t>
            </a:r>
            <a:r>
              <a:rPr lang="en-US" sz="2000"/>
              <a:t>is the number of times the variance 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000"/>
              <a:t>of the corresponding parameter 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000"/>
              <a:t>estimate is increased due to multicollinearity 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000"/>
              <a:t>as compared to what it would be if there were no multicollinearity. </a:t>
            </a:r>
            <a:endParaRPr lang="en-US" sz="1400"/>
          </a:p>
        </p:txBody>
      </p:sp>
      <p:pic>
        <p:nvPicPr>
          <p:cNvPr id="582661" name="Picture 5" descr="s coefficie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828800"/>
            <a:ext cx="5943600" cy="2551113"/>
          </a:xfrm>
          <a:prstGeom prst="rect">
            <a:avLst/>
          </a:prstGeom>
          <a:noFill/>
        </p:spPr>
      </p:pic>
      <p:sp>
        <p:nvSpPr>
          <p:cNvPr id="582662" name="Rectangle 6"/>
          <p:cNvSpPr>
            <a:spLocks noChangeArrowheads="1"/>
          </p:cNvSpPr>
          <p:nvPr/>
        </p:nvSpPr>
        <p:spPr bwMode="auto">
          <a:xfrm>
            <a:off x="6858000" y="2590800"/>
            <a:ext cx="304800" cy="1676400"/>
          </a:xfrm>
          <a:prstGeom prst="rect">
            <a:avLst/>
          </a:prstGeom>
          <a:noFill/>
          <a:ln w="38100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The Collinearity Problem</a:t>
            </a:r>
          </a:p>
        </p:txBody>
      </p:sp>
      <p:sp>
        <p:nvSpPr>
          <p:cNvPr id="583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>
              <a:solidFill>
                <a:schemeClr val="bg1"/>
              </a:solidFill>
            </a:endParaRPr>
          </a:p>
          <a:p>
            <a:endParaRPr lang="en-US">
              <a:solidFill>
                <a:schemeClr val="bg1"/>
              </a:solidFill>
            </a:endParaRPr>
          </a:p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583684" name="Rectangle 4"/>
          <p:cNvSpPr>
            <a:spLocks noChangeArrowheads="1"/>
          </p:cNvSpPr>
          <p:nvPr/>
        </p:nvSpPr>
        <p:spPr bwMode="auto">
          <a:xfrm>
            <a:off x="411163" y="4589463"/>
            <a:ext cx="8577262" cy="1951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400">
              <a:solidFill>
                <a:srgbClr val="FFFF00"/>
              </a:solidFill>
            </a:endParaRP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FFFF00"/>
                </a:solidFill>
              </a:rPr>
              <a:t>Why is large VIF a problem?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/>
              <a:t>Large variance due to multicollinearity results in 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/>
              <a:t>both a lessened probability of rejecting the null hypothesis 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/>
              <a:t>and wide confidence intervals. </a:t>
            </a:r>
            <a:r>
              <a:rPr lang="en-US" sz="2000"/>
              <a:t> </a:t>
            </a:r>
          </a:p>
        </p:txBody>
      </p:sp>
      <p:pic>
        <p:nvPicPr>
          <p:cNvPr id="583685" name="Picture 5" descr="s coefficie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828800"/>
            <a:ext cx="5943600" cy="2551113"/>
          </a:xfrm>
          <a:prstGeom prst="rect">
            <a:avLst/>
          </a:prstGeom>
          <a:noFill/>
        </p:spPr>
      </p:pic>
      <p:sp>
        <p:nvSpPr>
          <p:cNvPr id="583686" name="Rectangle 6"/>
          <p:cNvSpPr>
            <a:spLocks noChangeArrowheads="1"/>
          </p:cNvSpPr>
          <p:nvPr/>
        </p:nvSpPr>
        <p:spPr bwMode="auto">
          <a:xfrm>
            <a:off x="6858000" y="2590800"/>
            <a:ext cx="304800" cy="1676400"/>
          </a:xfrm>
          <a:prstGeom prst="rect">
            <a:avLst/>
          </a:prstGeom>
          <a:noFill/>
          <a:ln w="38100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58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The Collinearity Problem</a:t>
            </a:r>
          </a:p>
        </p:txBody>
      </p:sp>
      <p:sp>
        <p:nvSpPr>
          <p:cNvPr id="584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>
              <a:solidFill>
                <a:schemeClr val="bg1"/>
              </a:solidFill>
            </a:endParaRPr>
          </a:p>
          <a:p>
            <a:endParaRPr lang="en-US">
              <a:solidFill>
                <a:schemeClr val="bg1"/>
              </a:solidFill>
            </a:endParaRPr>
          </a:p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584708" name="Rectangle 4"/>
          <p:cNvSpPr>
            <a:spLocks noChangeArrowheads="1"/>
          </p:cNvSpPr>
          <p:nvPr/>
        </p:nvSpPr>
        <p:spPr bwMode="auto">
          <a:xfrm>
            <a:off x="782638" y="4697413"/>
            <a:ext cx="7859712" cy="17383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FFFF00"/>
                </a:solidFill>
              </a:rPr>
              <a:t>Analogy: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/>
              <a:t>Collinearity is the disease.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/>
              <a:t>Large VIF is the symptom.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>
                <a:solidFill>
                  <a:schemeClr val="bg2"/>
                </a:solidFill>
              </a:rPr>
              <a:t>(we could make our VIF cut-off 1/.8</a:t>
            </a:r>
            <a:r>
              <a:rPr lang="en-US" baseline="30000">
                <a:solidFill>
                  <a:schemeClr val="bg2"/>
                </a:solidFill>
              </a:rPr>
              <a:t>2</a:t>
            </a:r>
            <a:r>
              <a:rPr lang="en-US">
                <a:solidFill>
                  <a:schemeClr val="bg2"/>
                </a:solidFill>
              </a:rPr>
              <a:t> = 1/.36 = 2.77)</a:t>
            </a:r>
            <a:r>
              <a:rPr lang="en-US"/>
              <a:t> </a:t>
            </a:r>
            <a:r>
              <a:rPr lang="en-US" sz="2000"/>
              <a:t> </a:t>
            </a:r>
          </a:p>
        </p:txBody>
      </p:sp>
      <p:pic>
        <p:nvPicPr>
          <p:cNvPr id="584709" name="Picture 5" descr="s coefficie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828800"/>
            <a:ext cx="5943600" cy="2551113"/>
          </a:xfrm>
          <a:prstGeom prst="rect">
            <a:avLst/>
          </a:prstGeom>
          <a:noFill/>
        </p:spPr>
      </p:pic>
      <p:sp>
        <p:nvSpPr>
          <p:cNvPr id="584710" name="Rectangle 6"/>
          <p:cNvSpPr>
            <a:spLocks noChangeArrowheads="1"/>
          </p:cNvSpPr>
          <p:nvPr/>
        </p:nvSpPr>
        <p:spPr bwMode="auto">
          <a:xfrm>
            <a:off x="6858000" y="2590800"/>
            <a:ext cx="304800" cy="1676400"/>
          </a:xfrm>
          <a:prstGeom prst="rect">
            <a:avLst/>
          </a:prstGeom>
          <a:noFill/>
          <a:ln w="38100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19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The Collinearity Problem</a:t>
            </a:r>
          </a:p>
        </p:txBody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>
              <a:solidFill>
                <a:schemeClr val="bg1"/>
              </a:solidFill>
            </a:endParaRPr>
          </a:p>
          <a:p>
            <a:endParaRPr lang="en-US">
              <a:solidFill>
                <a:schemeClr val="bg1"/>
              </a:solidFill>
            </a:endParaRPr>
          </a:p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585732" name="Rectangle 4"/>
          <p:cNvSpPr>
            <a:spLocks noChangeArrowheads="1"/>
          </p:cNvSpPr>
          <p:nvPr/>
        </p:nvSpPr>
        <p:spPr bwMode="auto">
          <a:xfrm>
            <a:off x="1571625" y="4310063"/>
            <a:ext cx="6280150" cy="25114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FFFF00"/>
                </a:solidFill>
              </a:rPr>
              <a:t>Practical Solutions to Collinearity Problem:</a:t>
            </a:r>
          </a:p>
          <a:p>
            <a:pPr algn="ctr">
              <a:buFontTx/>
              <a:buNone/>
            </a:pPr>
            <a:endParaRPr lang="en-US" sz="1400"/>
          </a:p>
          <a:p>
            <a:pPr algn="ctr">
              <a:buFontTx/>
              <a:buNone/>
            </a:pPr>
            <a:r>
              <a:rPr lang="en-US" sz="1800"/>
              <a:t>1. Average the inter-correlated variables together, </a:t>
            </a:r>
          </a:p>
          <a:p>
            <a:pPr algn="ctr">
              <a:buFontTx/>
              <a:buNone/>
            </a:pPr>
            <a:r>
              <a:rPr lang="en-US" sz="1800"/>
              <a:t> 	and use the newly averaged variable instead of its constituents.</a:t>
            </a:r>
          </a:p>
          <a:p>
            <a:pPr algn="ctr">
              <a:buFontTx/>
              <a:buNone/>
            </a:pPr>
            <a:endParaRPr lang="en-US" sz="1800"/>
          </a:p>
          <a:p>
            <a:pPr algn="ctr">
              <a:buFontTx/>
              <a:buNone/>
            </a:pPr>
            <a:r>
              <a:rPr lang="en-US" sz="1800"/>
              <a:t>or</a:t>
            </a:r>
          </a:p>
          <a:p>
            <a:pPr algn="ctr">
              <a:buFontTx/>
              <a:buNone/>
            </a:pPr>
            <a:endParaRPr lang="en-US" sz="1800"/>
          </a:p>
          <a:p>
            <a:pPr algn="ctr">
              <a:buFontTx/>
              <a:buNone/>
            </a:pPr>
            <a:r>
              <a:rPr lang="en-US" sz="1800"/>
              <a:t>2. Just remove one or more of the variables that are redundant.</a:t>
            </a:r>
          </a:p>
        </p:txBody>
      </p:sp>
      <p:pic>
        <p:nvPicPr>
          <p:cNvPr id="585733" name="Picture 5" descr="s coefficie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828800"/>
            <a:ext cx="5943600" cy="2551113"/>
          </a:xfrm>
          <a:prstGeom prst="rect">
            <a:avLst/>
          </a:prstGeom>
          <a:noFill/>
        </p:spPr>
      </p:pic>
      <p:sp>
        <p:nvSpPr>
          <p:cNvPr id="585734" name="Rectangle 6"/>
          <p:cNvSpPr>
            <a:spLocks noChangeArrowheads="1"/>
          </p:cNvSpPr>
          <p:nvPr/>
        </p:nvSpPr>
        <p:spPr bwMode="auto">
          <a:xfrm>
            <a:off x="6858000" y="2590800"/>
            <a:ext cx="304800" cy="1676400"/>
          </a:xfrm>
          <a:prstGeom prst="rect">
            <a:avLst/>
          </a:prstGeom>
          <a:noFill/>
          <a:ln w="38100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7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The Collinearity Problem</a:t>
            </a:r>
          </a:p>
        </p:txBody>
      </p:sp>
      <p:sp>
        <p:nvSpPr>
          <p:cNvPr id="586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>
              <a:solidFill>
                <a:schemeClr val="bg1"/>
              </a:solidFill>
            </a:endParaRPr>
          </a:p>
          <a:p>
            <a:endParaRPr lang="en-US">
              <a:solidFill>
                <a:schemeClr val="bg1"/>
              </a:solidFill>
            </a:endParaRPr>
          </a:p>
          <a:p>
            <a:endParaRPr lang="en-US">
              <a:solidFill>
                <a:schemeClr val="bg1"/>
              </a:solidFill>
            </a:endParaRPr>
          </a:p>
        </p:txBody>
      </p:sp>
      <p:pic>
        <p:nvPicPr>
          <p:cNvPr id="586756" name="Picture 4" descr="over_specifi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1676400"/>
            <a:ext cx="2895600" cy="2895600"/>
          </a:xfrm>
          <a:prstGeom prst="rect">
            <a:avLst/>
          </a:prstGeom>
          <a:noFill/>
        </p:spPr>
      </p:pic>
      <p:sp>
        <p:nvSpPr>
          <p:cNvPr id="586757" name="Rectangle 5"/>
          <p:cNvSpPr>
            <a:spLocks noChangeArrowheads="1"/>
          </p:cNvSpPr>
          <p:nvPr/>
        </p:nvSpPr>
        <p:spPr bwMode="auto">
          <a:xfrm>
            <a:off x="609600" y="4724400"/>
            <a:ext cx="7821757" cy="163121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000" dirty="0"/>
              <a:t>When there are too many variables, 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000" dirty="0"/>
              <a:t>it is likely that Y is almost entirely covered by many inter-related Xs.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000" dirty="0"/>
              <a:t> 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000" dirty="0"/>
              <a:t>The variance explained is very high </a:t>
            </a:r>
            <a:endParaRPr lang="en-US" sz="2000" dirty="0" smtClean="0"/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000" dirty="0" smtClean="0"/>
              <a:t>but </a:t>
            </a:r>
            <a:r>
              <a:rPr lang="en-US" sz="2000" dirty="0"/>
              <a:t>this model is over-specified and thus useless.</a:t>
            </a:r>
          </a:p>
        </p:txBody>
      </p:sp>
      <p:sp>
        <p:nvSpPr>
          <p:cNvPr id="586758" name="Text Box 6"/>
          <p:cNvSpPr txBox="1">
            <a:spLocks noChangeArrowheads="1"/>
          </p:cNvSpPr>
          <p:nvPr/>
        </p:nvSpPr>
        <p:spPr bwMode="auto">
          <a:xfrm>
            <a:off x="2819400" y="304800"/>
            <a:ext cx="366553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 sz="2000">
                <a:solidFill>
                  <a:srgbClr val="FFFF00"/>
                </a:solidFill>
              </a:rPr>
              <a:t>From the Web site of Dr. Alex Yu</a:t>
            </a:r>
          </a:p>
        </p:txBody>
      </p:sp>
    </p:spTree>
    <p:extLst>
      <p:ext uri="{BB962C8B-B14F-4D97-AF65-F5344CB8AC3E}">
        <p14:creationId xmlns:p14="http://schemas.microsoft.com/office/powerpoint/2010/main" val="366389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The Collinearity Problem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>
              <a:solidFill>
                <a:schemeClr val="bg1"/>
              </a:solidFill>
            </a:endParaRPr>
          </a:p>
          <a:p>
            <a:endParaRPr lang="en-US">
              <a:solidFill>
                <a:schemeClr val="bg1"/>
              </a:solidFill>
            </a:endParaRPr>
          </a:p>
          <a:p>
            <a:endParaRPr lang="en-US">
              <a:solidFill>
                <a:schemeClr val="bg1"/>
              </a:solidFill>
            </a:endParaRPr>
          </a:p>
        </p:txBody>
      </p:sp>
      <p:pic>
        <p:nvPicPr>
          <p:cNvPr id="587780" name="Picture 4" descr="over_specifi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1676400"/>
            <a:ext cx="1600200" cy="1600200"/>
          </a:xfrm>
          <a:prstGeom prst="rect">
            <a:avLst/>
          </a:prstGeom>
          <a:noFill/>
        </p:spPr>
      </p:pic>
      <p:sp>
        <p:nvSpPr>
          <p:cNvPr id="587781" name="Rectangle 5"/>
          <p:cNvSpPr>
            <a:spLocks noChangeArrowheads="1"/>
          </p:cNvSpPr>
          <p:nvPr/>
        </p:nvSpPr>
        <p:spPr bwMode="auto">
          <a:xfrm>
            <a:off x="152400" y="3508375"/>
            <a:ext cx="8840788" cy="28931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400" dirty="0"/>
              <a:t>“A student asked me what variables are related to school performance. 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400" dirty="0"/>
              <a:t>In other words, he wants to know how he could improve his grade. 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400" dirty="0"/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400" dirty="0"/>
              <a:t>I told him that my fifty-variable regression model could predict almost 100 percent of class performance. 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400" dirty="0"/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400" dirty="0"/>
              <a:t>So, I told him to do the following: study long hours, earn more money, marry a good wife, 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400" dirty="0"/>
              <a:t>buy a reliable car, watch less TV, browse more often on the Web, exercise more often, </a:t>
            </a:r>
            <a:endParaRPr lang="en-US" sz="1400" dirty="0" smtClean="0"/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400" dirty="0" smtClean="0"/>
              <a:t>attend </a:t>
            </a:r>
            <a:r>
              <a:rPr lang="en-US" sz="1400" dirty="0"/>
              <a:t>church more often, </a:t>
            </a:r>
            <a:r>
              <a:rPr lang="en-US" sz="1400" dirty="0" smtClean="0"/>
              <a:t>pray </a:t>
            </a:r>
            <a:r>
              <a:rPr lang="en-US" sz="1400" dirty="0"/>
              <a:t>more often, go to fewer movies, play fewer video games, cut your hair more often, drink more milk and coffee...etc. 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400" dirty="0"/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400" dirty="0"/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400" dirty="0"/>
              <a:t>Needless to say, this "</a:t>
            </a:r>
            <a:r>
              <a:rPr lang="en-US" sz="1400" dirty="0" err="1"/>
              <a:t>overspecified</a:t>
            </a:r>
            <a:r>
              <a:rPr lang="en-US" sz="1400" dirty="0"/>
              <a:t>" advice derived from a </a:t>
            </a:r>
            <a:r>
              <a:rPr lang="en-US" sz="1400" dirty="0" err="1"/>
              <a:t>overspecified</a:t>
            </a:r>
            <a:r>
              <a:rPr lang="en-US" sz="1400" dirty="0"/>
              <a:t> regression model with 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400" dirty="0"/>
              <a:t>collinear predictors and artificially inflated variance is totally useless.” </a:t>
            </a:r>
          </a:p>
        </p:txBody>
      </p:sp>
      <p:sp>
        <p:nvSpPr>
          <p:cNvPr id="587782" name="Text Box 6"/>
          <p:cNvSpPr txBox="1">
            <a:spLocks noChangeArrowheads="1"/>
          </p:cNvSpPr>
          <p:nvPr/>
        </p:nvSpPr>
        <p:spPr bwMode="auto">
          <a:xfrm>
            <a:off x="2819400" y="304800"/>
            <a:ext cx="366553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 sz="2000">
                <a:solidFill>
                  <a:srgbClr val="FFFF00"/>
                </a:solidFill>
              </a:rPr>
              <a:t>From the Web site of Dr. Alex Yu</a:t>
            </a:r>
          </a:p>
        </p:txBody>
      </p:sp>
    </p:spTree>
    <p:extLst>
      <p:ext uri="{BB962C8B-B14F-4D97-AF65-F5344CB8AC3E}">
        <p14:creationId xmlns:p14="http://schemas.microsoft.com/office/powerpoint/2010/main" val="351156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The Collinearity Problem</a:t>
            </a:r>
          </a:p>
        </p:txBody>
      </p:sp>
      <p:sp>
        <p:nvSpPr>
          <p:cNvPr id="588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>
              <a:solidFill>
                <a:schemeClr val="bg1"/>
              </a:solidFill>
            </a:endParaRPr>
          </a:p>
          <a:p>
            <a:endParaRPr lang="en-US">
              <a:solidFill>
                <a:schemeClr val="bg1"/>
              </a:solidFill>
            </a:endParaRPr>
          </a:p>
          <a:p>
            <a:endParaRPr lang="en-US">
              <a:solidFill>
                <a:schemeClr val="bg1"/>
              </a:solidFill>
            </a:endParaRPr>
          </a:p>
        </p:txBody>
      </p:sp>
      <p:pic>
        <p:nvPicPr>
          <p:cNvPr id="588804" name="Picture 4" descr="over_specifi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1676400"/>
            <a:ext cx="2895600" cy="2895600"/>
          </a:xfrm>
          <a:prstGeom prst="rect">
            <a:avLst/>
          </a:prstGeom>
          <a:noFill/>
        </p:spPr>
      </p:pic>
      <p:sp>
        <p:nvSpPr>
          <p:cNvPr id="588805" name="Rectangle 5"/>
          <p:cNvSpPr>
            <a:spLocks noChangeArrowheads="1"/>
          </p:cNvSpPr>
          <p:nvPr/>
        </p:nvSpPr>
        <p:spPr bwMode="auto">
          <a:xfrm>
            <a:off x="533101" y="4592182"/>
            <a:ext cx="8236550" cy="2031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800" dirty="0"/>
              <a:t>In research it is not enough to have a high number </a:t>
            </a:r>
            <a:r>
              <a:rPr lang="en-US" sz="1800" dirty="0" smtClean="0"/>
              <a:t>if </a:t>
            </a:r>
            <a:r>
              <a:rPr lang="en-US" sz="1800" dirty="0"/>
              <a:t>you don't know what it means. 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800" dirty="0"/>
              <a:t>With too many independent variables, 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800" dirty="0"/>
              <a:t>you don't know which variables were adequate predictors and which were noise. 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800" dirty="0"/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FFFF00"/>
                </a:solidFill>
              </a:rPr>
              <a:t>A sharpshooter might fire twice and hit a target, 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FFFF00"/>
                </a:solidFill>
              </a:rPr>
              <a:t>a poor shooter can use a machine gun to blow away a target with 100 bullets. 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FFFF00"/>
                </a:solidFill>
              </a:rPr>
              <a:t>Both hit the target, but the sharpshooter knows why it happened.</a:t>
            </a:r>
          </a:p>
        </p:txBody>
      </p:sp>
      <p:sp>
        <p:nvSpPr>
          <p:cNvPr id="588806" name="Text Box 6"/>
          <p:cNvSpPr txBox="1">
            <a:spLocks noChangeArrowheads="1"/>
          </p:cNvSpPr>
          <p:nvPr/>
        </p:nvSpPr>
        <p:spPr bwMode="auto">
          <a:xfrm>
            <a:off x="2819400" y="304800"/>
            <a:ext cx="366553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 sz="2000">
                <a:solidFill>
                  <a:srgbClr val="FFFF00"/>
                </a:solidFill>
              </a:rPr>
              <a:t>From the Web site of Dr. Alex Yu</a:t>
            </a:r>
          </a:p>
        </p:txBody>
      </p:sp>
    </p:spTree>
    <p:extLst>
      <p:ext uri="{BB962C8B-B14F-4D97-AF65-F5344CB8AC3E}">
        <p14:creationId xmlns:p14="http://schemas.microsoft.com/office/powerpoint/2010/main" val="254769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899" name="Rectangle 3"/>
          <p:cNvSpPr>
            <a:spLocks noChangeArrowheads="1"/>
          </p:cNvSpPr>
          <p:nvPr/>
        </p:nvSpPr>
        <p:spPr bwMode="auto">
          <a:xfrm>
            <a:off x="1924715" y="2514600"/>
            <a:ext cx="5648598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000" b="1" dirty="0" smtClean="0"/>
              <a:t>A Final Thoughts on MR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4000" b="1" dirty="0" smtClean="0"/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2000" b="1" dirty="0" err="1" smtClean="0"/>
              <a:t>Collinearity</a:t>
            </a:r>
            <a:r>
              <a:rPr lang="en-US" sz="2000" b="1" dirty="0" smtClean="0"/>
              <a:t>  Relates To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2000" b="1" dirty="0" smtClean="0"/>
              <a:t>“Error Bars”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2000" b="1" dirty="0" smtClean="0"/>
              <a:t>Surrounding the Regression Line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None/>
            </a:pPr>
            <a:endParaRPr 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273378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Those Pesky Partials</a:t>
            </a:r>
          </a:p>
        </p:txBody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Let’s consider the 3 types of r-squared…	</a:t>
            </a:r>
          </a:p>
          <a:p>
            <a:pPr lvl="1"/>
            <a:endParaRPr lang="en-US">
              <a:solidFill>
                <a:schemeClr val="bg1"/>
              </a:solidFill>
            </a:endParaRPr>
          </a:p>
          <a:p>
            <a:r>
              <a:rPr lang="en-US">
                <a:solidFill>
                  <a:schemeClr val="bg1"/>
                </a:solidFill>
              </a:rPr>
              <a:t>r</a:t>
            </a:r>
            <a:r>
              <a:rPr lang="en-US" baseline="30000">
                <a:solidFill>
                  <a:schemeClr val="bg1"/>
                </a:solidFill>
              </a:rPr>
              <a:t>2</a:t>
            </a:r>
            <a:r>
              <a:rPr lang="en-US">
                <a:solidFill>
                  <a:schemeClr val="bg1"/>
                </a:solidFill>
              </a:rPr>
              <a:t> </a:t>
            </a:r>
          </a:p>
          <a:p>
            <a:endParaRPr lang="en-US">
              <a:solidFill>
                <a:schemeClr val="bg1"/>
              </a:solidFill>
            </a:endParaRPr>
          </a:p>
          <a:p>
            <a:r>
              <a:rPr lang="en-US">
                <a:solidFill>
                  <a:schemeClr val="bg1"/>
                </a:solidFill>
              </a:rPr>
              <a:t>Partial r</a:t>
            </a:r>
            <a:r>
              <a:rPr lang="en-US" baseline="30000">
                <a:solidFill>
                  <a:schemeClr val="bg1"/>
                </a:solidFill>
              </a:rPr>
              <a:t>2</a:t>
            </a:r>
          </a:p>
          <a:p>
            <a:endParaRPr lang="en-US">
              <a:solidFill>
                <a:schemeClr val="bg1"/>
              </a:solidFill>
            </a:endParaRPr>
          </a:p>
          <a:p>
            <a:r>
              <a:rPr lang="en-US">
                <a:solidFill>
                  <a:schemeClr val="bg1"/>
                </a:solidFill>
              </a:rPr>
              <a:t>Semi-partial r</a:t>
            </a:r>
            <a:r>
              <a:rPr lang="en-US" baseline="30000">
                <a:solidFill>
                  <a:schemeClr val="bg1"/>
                </a:solidFill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826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70" name="Text Box 2"/>
          <p:cNvSpPr txBox="1">
            <a:spLocks noChangeArrowheads="1"/>
          </p:cNvSpPr>
          <p:nvPr/>
        </p:nvSpPr>
        <p:spPr bwMode="auto">
          <a:xfrm>
            <a:off x="381000" y="3810000"/>
            <a:ext cx="86106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>
              <a:buFontTx/>
              <a:buNone/>
            </a:pPr>
            <a:r>
              <a:rPr lang="en-US" sz="2000">
                <a:solidFill>
                  <a:srgbClr val="FFFF00"/>
                </a:solidFill>
              </a:rPr>
              <a:t>r</a:t>
            </a:r>
            <a:r>
              <a:rPr lang="en-US" sz="2000" baseline="30000">
                <a:solidFill>
                  <a:srgbClr val="FFFF00"/>
                </a:solidFill>
              </a:rPr>
              <a:t>2</a:t>
            </a:r>
            <a:r>
              <a:rPr lang="en-US" sz="2000"/>
              <a:t> is the proportion of the </a:t>
            </a:r>
            <a:r>
              <a:rPr lang="en-US" sz="2000">
                <a:solidFill>
                  <a:srgbClr val="FFFF00"/>
                </a:solidFill>
              </a:rPr>
              <a:t>total </a:t>
            </a:r>
            <a:r>
              <a:rPr lang="en-US" sz="2000"/>
              <a:t>criterion-variance explained by this predictor.</a:t>
            </a:r>
            <a:endParaRPr lang="en-US" sz="2000">
              <a:solidFill>
                <a:schemeClr val="bg2"/>
              </a:solidFill>
            </a:endParaRPr>
          </a:p>
        </p:txBody>
      </p:sp>
      <p:pic>
        <p:nvPicPr>
          <p:cNvPr id="519171" name="Picture 3" descr="partials"/>
          <p:cNvPicPr>
            <a:picLocks noChangeAspect="1" noChangeArrowheads="1"/>
          </p:cNvPicPr>
          <p:nvPr/>
        </p:nvPicPr>
        <p:blipFill>
          <a:blip r:embed="rId2" cstate="print"/>
          <a:srcRect b="57507"/>
          <a:stretch>
            <a:fillRect/>
          </a:stretch>
        </p:blipFill>
        <p:spPr bwMode="auto">
          <a:xfrm>
            <a:off x="2438400" y="1752600"/>
            <a:ext cx="4343400" cy="1536700"/>
          </a:xfrm>
          <a:prstGeom prst="rect">
            <a:avLst/>
          </a:prstGeom>
          <a:noFill/>
        </p:spPr>
      </p:pic>
      <p:sp>
        <p:nvSpPr>
          <p:cNvPr id="519172" name="Text Box 4"/>
          <p:cNvSpPr txBox="1">
            <a:spLocks noChangeArrowheads="1"/>
          </p:cNvSpPr>
          <p:nvPr/>
        </p:nvSpPr>
        <p:spPr bwMode="auto">
          <a:xfrm>
            <a:off x="1477963" y="914400"/>
            <a:ext cx="6599237" cy="476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/>
              <a:t>Zero-order correlation = bivariate correlation</a:t>
            </a:r>
          </a:p>
        </p:txBody>
      </p:sp>
      <p:sp>
        <p:nvSpPr>
          <p:cNvPr id="519173" name="Line 5"/>
          <p:cNvSpPr>
            <a:spLocks noChangeShapeType="1"/>
          </p:cNvSpPr>
          <p:nvPr/>
        </p:nvSpPr>
        <p:spPr bwMode="auto">
          <a:xfrm flipH="1" flipV="1">
            <a:off x="3429000" y="2971800"/>
            <a:ext cx="3810000" cy="9144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solidFill>
                  <a:schemeClr val="bg1"/>
                </a:solidFill>
              </a:rPr>
              <a:t>Those Pesky Partials</a:t>
            </a:r>
          </a:p>
        </p:txBody>
      </p:sp>
      <p:pic>
        <p:nvPicPr>
          <p:cNvPr id="520195" name="Picture 3" descr="partials"/>
          <p:cNvPicPr>
            <a:picLocks noChangeAspect="1" noChangeArrowheads="1"/>
          </p:cNvPicPr>
          <p:nvPr/>
        </p:nvPicPr>
        <p:blipFill>
          <a:blip r:embed="rId2" cstate="print"/>
          <a:srcRect t="40468" b="31949"/>
          <a:stretch>
            <a:fillRect/>
          </a:stretch>
        </p:blipFill>
        <p:spPr bwMode="auto">
          <a:xfrm>
            <a:off x="2057400" y="2938463"/>
            <a:ext cx="4343400" cy="995362"/>
          </a:xfrm>
          <a:prstGeom prst="rect">
            <a:avLst/>
          </a:prstGeom>
          <a:noFill/>
        </p:spPr>
      </p:pic>
      <p:sp>
        <p:nvSpPr>
          <p:cNvPr id="520196" name="Text Box 4"/>
          <p:cNvSpPr txBox="1">
            <a:spLocks noChangeArrowheads="1"/>
          </p:cNvSpPr>
          <p:nvPr/>
        </p:nvSpPr>
        <p:spPr bwMode="auto">
          <a:xfrm>
            <a:off x="6629400" y="3124200"/>
            <a:ext cx="1439863" cy="476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>
                <a:solidFill>
                  <a:srgbClr val="FFFF00"/>
                </a:solidFill>
              </a:rPr>
              <a:t>Partial r</a:t>
            </a:r>
            <a:r>
              <a:rPr lang="en-US" baseline="30000">
                <a:solidFill>
                  <a:srgbClr val="FFFF00"/>
                </a:solidFill>
              </a:rPr>
              <a:t>2</a:t>
            </a:r>
          </a:p>
        </p:txBody>
      </p:sp>
      <p:sp>
        <p:nvSpPr>
          <p:cNvPr id="520197" name="Text Box 5"/>
          <p:cNvSpPr txBox="1">
            <a:spLocks noChangeArrowheads="1"/>
          </p:cNvSpPr>
          <p:nvPr/>
        </p:nvSpPr>
        <p:spPr bwMode="auto">
          <a:xfrm>
            <a:off x="304800" y="4572000"/>
            <a:ext cx="8610600" cy="20272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>
              <a:buFontTx/>
              <a:buNone/>
            </a:pPr>
            <a:r>
              <a:rPr lang="en-US" sz="2400"/>
              <a:t>The shared variability between one predictor (night) and the</a:t>
            </a:r>
          </a:p>
          <a:p>
            <a:pPr marL="342900" indent="-342900" algn="ctr">
              <a:buFontTx/>
              <a:buNone/>
            </a:pPr>
            <a:r>
              <a:rPr lang="en-US" sz="2400"/>
              <a:t>other predictors is removed from </a:t>
            </a:r>
            <a:r>
              <a:rPr lang="en-US" sz="2400" i="1">
                <a:solidFill>
                  <a:srgbClr val="FFFF00"/>
                </a:solidFill>
              </a:rPr>
              <a:t>both</a:t>
            </a:r>
            <a:r>
              <a:rPr lang="en-US" sz="2400"/>
              <a:t> the predictor </a:t>
            </a:r>
            <a:r>
              <a:rPr lang="en-US" sz="2400" i="1">
                <a:solidFill>
                  <a:srgbClr val="FFFF00"/>
                </a:solidFill>
              </a:rPr>
              <a:t>and</a:t>
            </a:r>
            <a:r>
              <a:rPr lang="en-US" sz="2400"/>
              <a:t> the criterion.</a:t>
            </a:r>
          </a:p>
          <a:p>
            <a:pPr marL="342900" indent="-342900" algn="ctr">
              <a:buFontTx/>
              <a:buNone/>
            </a:pPr>
            <a:endParaRPr lang="en-US" sz="2400"/>
          </a:p>
          <a:p>
            <a:pPr marL="342900" indent="-342900" algn="ctr">
              <a:buFontTx/>
              <a:buNone/>
            </a:pPr>
            <a:endParaRPr lang="en-US" sz="2400"/>
          </a:p>
          <a:p>
            <a:pPr marL="342900" indent="-342900" algn="ctr">
              <a:buFontTx/>
              <a:buNone/>
            </a:pPr>
            <a:r>
              <a:rPr lang="en-US" sz="2400"/>
              <a:t>Notice that ‘chunks’ are removed from predictor </a:t>
            </a:r>
            <a:r>
              <a:rPr lang="en-US" sz="2400" i="1"/>
              <a:t>AND</a:t>
            </a:r>
            <a:r>
              <a:rPr lang="en-US" sz="2400"/>
              <a:t> criterion.</a:t>
            </a:r>
          </a:p>
        </p:txBody>
      </p:sp>
      <p:sp>
        <p:nvSpPr>
          <p:cNvPr id="520198" name="Rectangle 6"/>
          <p:cNvSpPr>
            <a:spLocks noChangeArrowheads="1"/>
          </p:cNvSpPr>
          <p:nvPr/>
        </p:nvSpPr>
        <p:spPr bwMode="auto">
          <a:xfrm>
            <a:off x="1066800" y="2133600"/>
            <a:ext cx="686752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 sz="2000"/>
              <a:t>Partial Correlation ‘controls for’ the influence of other predictors!</a:t>
            </a:r>
          </a:p>
        </p:txBody>
      </p:sp>
      <p:sp>
        <p:nvSpPr>
          <p:cNvPr id="520199" name="Text Box 7"/>
          <p:cNvSpPr txBox="1">
            <a:spLocks noChangeArrowheads="1"/>
          </p:cNvSpPr>
          <p:nvPr/>
        </p:nvSpPr>
        <p:spPr bwMode="auto">
          <a:xfrm>
            <a:off x="2286000" y="3678238"/>
            <a:ext cx="588963" cy="2841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 sz="1400">
                <a:solidFill>
                  <a:schemeClr val="tx1"/>
                </a:solidFill>
              </a:rPr>
              <a:t>Night</a:t>
            </a:r>
          </a:p>
        </p:txBody>
      </p:sp>
      <p:sp>
        <p:nvSpPr>
          <p:cNvPr id="520200" name="Text Box 8"/>
          <p:cNvSpPr txBox="1">
            <a:spLocks noChangeArrowheads="1"/>
          </p:cNvSpPr>
          <p:nvPr/>
        </p:nvSpPr>
        <p:spPr bwMode="auto">
          <a:xfrm>
            <a:off x="3373438" y="3678238"/>
            <a:ext cx="836612" cy="2841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 sz="1400">
                <a:solidFill>
                  <a:schemeClr val="tx1"/>
                </a:solidFill>
              </a:rPr>
              <a:t>Crednow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solidFill>
                  <a:schemeClr val="bg1"/>
                </a:solidFill>
              </a:rPr>
              <a:t>Those Pesky Partials</a:t>
            </a:r>
          </a:p>
        </p:txBody>
      </p:sp>
      <p:pic>
        <p:nvPicPr>
          <p:cNvPr id="521219" name="Picture 3" descr="partials"/>
          <p:cNvPicPr>
            <a:picLocks noChangeAspect="1" noChangeArrowheads="1"/>
          </p:cNvPicPr>
          <p:nvPr/>
        </p:nvPicPr>
        <p:blipFill>
          <a:blip r:embed="rId2" cstate="print"/>
          <a:srcRect t="66986"/>
          <a:stretch>
            <a:fillRect/>
          </a:stretch>
        </p:blipFill>
        <p:spPr bwMode="auto">
          <a:xfrm>
            <a:off x="2438400" y="2895600"/>
            <a:ext cx="4343400" cy="1176338"/>
          </a:xfrm>
          <a:prstGeom prst="rect">
            <a:avLst/>
          </a:prstGeom>
          <a:noFill/>
        </p:spPr>
      </p:pic>
      <p:sp>
        <p:nvSpPr>
          <p:cNvPr id="521220" name="Text Box 4"/>
          <p:cNvSpPr txBox="1">
            <a:spLocks noChangeArrowheads="1"/>
          </p:cNvSpPr>
          <p:nvPr/>
        </p:nvSpPr>
        <p:spPr bwMode="auto">
          <a:xfrm>
            <a:off x="7010400" y="3213100"/>
            <a:ext cx="167957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 sz="2000">
                <a:solidFill>
                  <a:srgbClr val="FFFF00"/>
                </a:solidFill>
              </a:rPr>
              <a:t>Semi-Partial r</a:t>
            </a:r>
            <a:r>
              <a:rPr lang="en-US" sz="2000" baseline="30000">
                <a:solidFill>
                  <a:srgbClr val="FFFF00"/>
                </a:solidFill>
              </a:rPr>
              <a:t>2</a:t>
            </a:r>
          </a:p>
        </p:txBody>
      </p:sp>
      <p:sp>
        <p:nvSpPr>
          <p:cNvPr id="521221" name="Rectangle 5"/>
          <p:cNvSpPr>
            <a:spLocks noChangeArrowheads="1"/>
          </p:cNvSpPr>
          <p:nvPr/>
        </p:nvSpPr>
        <p:spPr bwMode="auto">
          <a:xfrm>
            <a:off x="838200" y="2133600"/>
            <a:ext cx="7472363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 sz="2000"/>
              <a:t>Semi-Partial Correlation ‘controls for’ the influence of other predictors!</a:t>
            </a:r>
          </a:p>
        </p:txBody>
      </p:sp>
      <p:sp>
        <p:nvSpPr>
          <p:cNvPr id="521222" name="Rectangle 6"/>
          <p:cNvSpPr>
            <a:spLocks noChangeArrowheads="1"/>
          </p:cNvSpPr>
          <p:nvPr/>
        </p:nvSpPr>
        <p:spPr bwMode="auto">
          <a:xfrm>
            <a:off x="2209800" y="2514600"/>
            <a:ext cx="4914900" cy="339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 sz="1800">
                <a:solidFill>
                  <a:schemeClr val="bg2"/>
                </a:solidFill>
              </a:rPr>
              <a:t>So, it’s similar to the partial correlation in that way.</a:t>
            </a:r>
          </a:p>
        </p:txBody>
      </p:sp>
      <p:sp>
        <p:nvSpPr>
          <p:cNvPr id="521223" name="Text Box 7"/>
          <p:cNvSpPr txBox="1">
            <a:spLocks noChangeArrowheads="1"/>
          </p:cNvSpPr>
          <p:nvPr/>
        </p:nvSpPr>
        <p:spPr bwMode="auto">
          <a:xfrm>
            <a:off x="304800" y="4724400"/>
            <a:ext cx="8610600" cy="18303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>
              <a:buFontTx/>
              <a:buNone/>
            </a:pPr>
            <a:r>
              <a:rPr lang="en-US" sz="2400"/>
              <a:t>The shared variability between one predictor (night) and the</a:t>
            </a:r>
          </a:p>
          <a:p>
            <a:pPr marL="342900" indent="-342900" algn="ctr">
              <a:buFontTx/>
              <a:buNone/>
            </a:pPr>
            <a:r>
              <a:rPr lang="en-US" sz="2400"/>
              <a:t>other predictors is removed from the predictor </a:t>
            </a:r>
            <a:r>
              <a:rPr lang="en-US" sz="2400" i="1">
                <a:solidFill>
                  <a:srgbClr val="FFFF00"/>
                </a:solidFill>
              </a:rPr>
              <a:t>only</a:t>
            </a:r>
            <a:r>
              <a:rPr lang="en-US" sz="2400"/>
              <a:t>. </a:t>
            </a:r>
            <a:r>
              <a:rPr lang="en-US" sz="1800">
                <a:solidFill>
                  <a:schemeClr val="bg2"/>
                </a:solidFill>
              </a:rPr>
              <a:t>(Not the criterion!!)</a:t>
            </a:r>
          </a:p>
          <a:p>
            <a:pPr marL="342900" indent="-342900" algn="ctr">
              <a:buFontTx/>
              <a:buNone/>
            </a:pPr>
            <a:endParaRPr lang="en-US" sz="1800">
              <a:solidFill>
                <a:schemeClr val="bg2"/>
              </a:solidFill>
            </a:endParaRPr>
          </a:p>
          <a:p>
            <a:pPr marL="342900" indent="-342900" algn="ctr">
              <a:buFontTx/>
              <a:buNone/>
            </a:pPr>
            <a:endParaRPr lang="en-US" sz="1800">
              <a:solidFill>
                <a:schemeClr val="bg2"/>
              </a:solidFill>
            </a:endParaRPr>
          </a:p>
          <a:p>
            <a:pPr marL="342900" indent="-342900" algn="ctr">
              <a:buFontTx/>
              <a:buNone/>
            </a:pPr>
            <a:r>
              <a:rPr lang="en-US" sz="2400"/>
              <a:t>Notice that a ‘chunk’ is removed from predictor </a:t>
            </a:r>
            <a:r>
              <a:rPr lang="en-US" sz="2400" i="1"/>
              <a:t>only</a:t>
            </a:r>
            <a:r>
              <a:rPr lang="en-US" sz="2400"/>
              <a:t>.</a:t>
            </a:r>
            <a:endParaRPr lang="en-US" sz="2400">
              <a:solidFill>
                <a:schemeClr val="bg2"/>
              </a:solidFill>
            </a:endParaRPr>
          </a:p>
        </p:txBody>
      </p:sp>
      <p:sp>
        <p:nvSpPr>
          <p:cNvPr id="521224" name="Text Box 8"/>
          <p:cNvSpPr txBox="1">
            <a:spLocks noChangeArrowheads="1"/>
          </p:cNvSpPr>
          <p:nvPr/>
        </p:nvSpPr>
        <p:spPr bwMode="auto">
          <a:xfrm>
            <a:off x="2590800" y="3733800"/>
            <a:ext cx="588963" cy="2841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 sz="1400">
                <a:solidFill>
                  <a:schemeClr val="tx1"/>
                </a:solidFill>
              </a:rPr>
              <a:t>Night</a:t>
            </a:r>
          </a:p>
        </p:txBody>
      </p:sp>
      <p:sp>
        <p:nvSpPr>
          <p:cNvPr id="521225" name="Text Box 9"/>
          <p:cNvSpPr txBox="1">
            <a:spLocks noChangeArrowheads="1"/>
          </p:cNvSpPr>
          <p:nvPr/>
        </p:nvSpPr>
        <p:spPr bwMode="auto">
          <a:xfrm>
            <a:off x="3678238" y="3733800"/>
            <a:ext cx="836612" cy="2841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 sz="1400">
                <a:solidFill>
                  <a:schemeClr val="tx1"/>
                </a:solidFill>
              </a:rPr>
              <a:t>Crednow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Those Pesky Partials</a:t>
            </a:r>
          </a:p>
        </p:txBody>
      </p:sp>
      <p:sp>
        <p:nvSpPr>
          <p:cNvPr id="522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bg1"/>
                </a:solidFill>
              </a:rPr>
              <a:t>r</a:t>
            </a:r>
            <a:r>
              <a:rPr lang="en-US" sz="2400" baseline="30000">
                <a:solidFill>
                  <a:schemeClr val="bg1"/>
                </a:solidFill>
              </a:rPr>
              <a:t>2</a:t>
            </a:r>
            <a:r>
              <a:rPr lang="en-US" sz="2400">
                <a:solidFill>
                  <a:schemeClr val="bg1"/>
                </a:solidFill>
              </a:rPr>
              <a:t> = proportion of variance shared by the criterion and this predictor. </a:t>
            </a:r>
          </a:p>
          <a:p>
            <a:pPr>
              <a:lnSpc>
                <a:spcPct val="90000"/>
              </a:lnSpc>
            </a:pPr>
            <a:endParaRPr lang="en-US" sz="240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sz="240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rgbClr val="FFFF00"/>
                </a:solidFill>
              </a:rPr>
              <a:t>Partial r</a:t>
            </a:r>
            <a:r>
              <a:rPr lang="en-US" sz="2400" baseline="30000">
                <a:solidFill>
                  <a:srgbClr val="FFFF00"/>
                </a:solidFill>
              </a:rPr>
              <a:t>2</a:t>
            </a:r>
            <a:r>
              <a:rPr lang="en-US" sz="2400">
                <a:solidFill>
                  <a:schemeClr val="bg1"/>
                </a:solidFill>
              </a:rPr>
              <a:t> = UNIQUE contribution of this predictor to the </a:t>
            </a:r>
            <a:r>
              <a:rPr lang="en-US" sz="2400">
                <a:solidFill>
                  <a:srgbClr val="FFFF00"/>
                </a:solidFill>
              </a:rPr>
              <a:t>REMAINING</a:t>
            </a:r>
            <a:r>
              <a:rPr lang="en-US" sz="2400">
                <a:solidFill>
                  <a:schemeClr val="bg1"/>
                </a:solidFill>
              </a:rPr>
              <a:t> </a:t>
            </a:r>
            <a:r>
              <a:rPr lang="en-US" sz="2400">
                <a:solidFill>
                  <a:srgbClr val="FFFF00"/>
                </a:solidFill>
              </a:rPr>
              <a:t>UNEXPLAINED </a:t>
            </a:r>
            <a:r>
              <a:rPr lang="en-US" sz="2400">
                <a:solidFill>
                  <a:schemeClr val="bg1"/>
                </a:solidFill>
              </a:rPr>
              <a:t>variability in the criterion.	</a:t>
            </a:r>
          </a:p>
          <a:p>
            <a:pPr>
              <a:lnSpc>
                <a:spcPct val="90000"/>
              </a:lnSpc>
            </a:pPr>
            <a:endParaRPr lang="en-US" sz="360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rgbClr val="FFFF00"/>
                </a:solidFill>
              </a:rPr>
              <a:t>Semi-partial r</a:t>
            </a:r>
            <a:r>
              <a:rPr lang="en-US" sz="2400" baseline="30000">
                <a:solidFill>
                  <a:srgbClr val="FFFF00"/>
                </a:solidFill>
              </a:rPr>
              <a:t>2</a:t>
            </a:r>
            <a:r>
              <a:rPr lang="en-US" sz="2400">
                <a:solidFill>
                  <a:schemeClr val="bg1"/>
                </a:solidFill>
              </a:rPr>
              <a:t> = UNIQUE contribution of this predictor to the </a:t>
            </a:r>
            <a:r>
              <a:rPr lang="en-US" sz="2400">
                <a:solidFill>
                  <a:srgbClr val="FFFF00"/>
                </a:solidFill>
              </a:rPr>
              <a:t>TOTAL</a:t>
            </a:r>
            <a:r>
              <a:rPr lang="en-US" sz="2400">
                <a:solidFill>
                  <a:schemeClr val="bg1"/>
                </a:solidFill>
              </a:rPr>
              <a:t> variability in the criterion.</a:t>
            </a:r>
          </a:p>
          <a:p>
            <a:pPr>
              <a:lnSpc>
                <a:spcPct val="90000"/>
              </a:lnSpc>
            </a:pPr>
            <a:endParaRPr lang="en-US" sz="36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Those Pesky Partials</a:t>
            </a:r>
          </a:p>
        </p:txBody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bg1"/>
                </a:solidFill>
              </a:rPr>
              <a:t>Consider the questions that each type of partial answers… </a:t>
            </a:r>
          </a:p>
          <a:p>
            <a:pPr>
              <a:lnSpc>
                <a:spcPct val="90000"/>
              </a:lnSpc>
            </a:pPr>
            <a:endParaRPr lang="en-US" sz="240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rgbClr val="FFFF00"/>
                </a:solidFill>
              </a:rPr>
              <a:t>Partial r</a:t>
            </a:r>
            <a:r>
              <a:rPr lang="en-US" sz="2400" baseline="30000">
                <a:solidFill>
                  <a:srgbClr val="FFFF00"/>
                </a:solidFill>
              </a:rPr>
              <a:t>2</a:t>
            </a:r>
            <a:r>
              <a:rPr lang="en-US" sz="2400">
                <a:solidFill>
                  <a:schemeClr val="bg1"/>
                </a:solidFill>
              </a:rPr>
              <a:t> = “If you de-coupled the other predictors from the criterion </a:t>
            </a:r>
            <a:r>
              <a:rPr lang="en-US" sz="2400" i="1">
                <a:solidFill>
                  <a:schemeClr val="bg1"/>
                </a:solidFill>
              </a:rPr>
              <a:t>and</a:t>
            </a:r>
            <a:r>
              <a:rPr lang="en-US" sz="2400">
                <a:solidFill>
                  <a:schemeClr val="bg1"/>
                </a:solidFill>
              </a:rPr>
              <a:t> from this predictor, what proportion of the </a:t>
            </a:r>
            <a:r>
              <a:rPr lang="en-US" sz="2400">
                <a:solidFill>
                  <a:srgbClr val="FFFF00"/>
                </a:solidFill>
              </a:rPr>
              <a:t>remaining</a:t>
            </a:r>
            <a:r>
              <a:rPr lang="en-US" sz="2400">
                <a:solidFill>
                  <a:schemeClr val="bg1"/>
                </a:solidFill>
              </a:rPr>
              <a:t> criterion-variance would this predictor explain?”</a:t>
            </a:r>
          </a:p>
          <a:p>
            <a:pPr>
              <a:lnSpc>
                <a:spcPct val="90000"/>
              </a:lnSpc>
            </a:pPr>
            <a:endParaRPr lang="en-US" sz="360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rgbClr val="FFFF00"/>
                </a:solidFill>
              </a:rPr>
              <a:t>Semi-partial r</a:t>
            </a:r>
            <a:r>
              <a:rPr lang="en-US" sz="2400" baseline="30000">
                <a:solidFill>
                  <a:srgbClr val="FFFF00"/>
                </a:solidFill>
              </a:rPr>
              <a:t>2</a:t>
            </a:r>
            <a:r>
              <a:rPr lang="en-US" sz="2400">
                <a:solidFill>
                  <a:schemeClr val="bg1"/>
                </a:solidFill>
              </a:rPr>
              <a:t> = “If you de-coupled this predictor from the other predictors, what proportion of the </a:t>
            </a:r>
            <a:r>
              <a:rPr lang="en-US" sz="2400">
                <a:solidFill>
                  <a:srgbClr val="FFFF00"/>
                </a:solidFill>
              </a:rPr>
              <a:t>total</a:t>
            </a:r>
            <a:r>
              <a:rPr lang="en-US" sz="2400">
                <a:solidFill>
                  <a:schemeClr val="bg1"/>
                </a:solidFill>
              </a:rPr>
              <a:t> criterion-variance would this predictor explain?”</a:t>
            </a:r>
            <a:endParaRPr lang="en-US" sz="36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2207</TotalTime>
  <Words>1430</Words>
  <Application>Microsoft Office PowerPoint</Application>
  <PresentationFormat>On-screen Show (4:3)</PresentationFormat>
  <Paragraphs>279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2" baseType="lpstr">
      <vt:lpstr>Times</vt:lpstr>
      <vt:lpstr>Blank</vt:lpstr>
      <vt:lpstr>Outline of Today’s Discussion</vt:lpstr>
      <vt:lpstr>Part 1 </vt:lpstr>
      <vt:lpstr>Those Pesky Partials</vt:lpstr>
      <vt:lpstr>Those Pesky Partials</vt:lpstr>
      <vt:lpstr>PowerPoint Presentation</vt:lpstr>
      <vt:lpstr>Those Pesky Partials</vt:lpstr>
      <vt:lpstr>Those Pesky Partials</vt:lpstr>
      <vt:lpstr>Those Pesky Partials</vt:lpstr>
      <vt:lpstr>Those Pesky Partials</vt:lpstr>
      <vt:lpstr>Those Pesky Partials</vt:lpstr>
      <vt:lpstr>Those Pesky Partials</vt:lpstr>
      <vt:lpstr>Those Pesky Partials</vt:lpstr>
      <vt:lpstr>Part 2</vt:lpstr>
      <vt:lpstr>Parsimony – “Is it worth it?”</vt:lpstr>
      <vt:lpstr>Parsimony – “Is it worth it?”</vt:lpstr>
      <vt:lpstr>Parsimony – “Is it worth it?”</vt:lpstr>
      <vt:lpstr>Parsimony – “Is it worth it?”</vt:lpstr>
      <vt:lpstr>Parsimony – “Is it worth it?”</vt:lpstr>
      <vt:lpstr>Parsimony – “Is it worth it?”</vt:lpstr>
      <vt:lpstr>Parsimony – “Is it worth it?”</vt:lpstr>
      <vt:lpstr>Part 3</vt:lpstr>
      <vt:lpstr>The Collinearity Problem</vt:lpstr>
      <vt:lpstr>The Collinearity Problem</vt:lpstr>
      <vt:lpstr>The Collinearity Problem</vt:lpstr>
      <vt:lpstr>The Collinearity Problem</vt:lpstr>
      <vt:lpstr>The Collinearity Problem</vt:lpstr>
      <vt:lpstr>The Collinearity Problem</vt:lpstr>
      <vt:lpstr>The Collinearity Problem</vt:lpstr>
      <vt:lpstr>The Collinearity Problem</vt:lpstr>
      <vt:lpstr>The Collinearity Problem</vt:lpstr>
      <vt:lpstr>The Collinearity Problem</vt:lpstr>
      <vt:lpstr>The Collinearity Problem</vt:lpstr>
      <vt:lpstr>The Collinearity Problem</vt:lpstr>
      <vt:lpstr>The Collinearity Problem</vt:lpstr>
      <vt:lpstr>The Collinearity Problem</vt:lpstr>
      <vt:lpstr>The Collinearity Problem</vt:lpstr>
      <vt:lpstr>The Collinearity Problem</vt:lpstr>
      <vt:lpstr>The Collinearity Problem</vt:lpstr>
      <vt:lpstr>PowerPoint Presentation</vt:lpstr>
      <vt:lpstr>PowerPoint Presentation</vt:lpstr>
    </vt:vector>
  </TitlesOfParts>
  <Company>Computing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Announcements 1/13/02</dc:title>
  <dc:creator>name Denison</dc:creator>
  <cp:lastModifiedBy>Windows User</cp:lastModifiedBy>
  <cp:revision>238</cp:revision>
  <cp:lastPrinted>2003-09-05T01:06:48Z</cp:lastPrinted>
  <dcterms:created xsi:type="dcterms:W3CDTF">2003-01-06T15:18:30Z</dcterms:created>
  <dcterms:modified xsi:type="dcterms:W3CDTF">2015-10-19T10:19:14Z</dcterms:modified>
</cp:coreProperties>
</file>